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54"/>
  </p:notesMasterIdLst>
  <p:sldIdLst>
    <p:sldId id="256" r:id="rId2"/>
    <p:sldId id="257" r:id="rId3"/>
    <p:sldId id="258" r:id="rId4"/>
    <p:sldId id="259" r:id="rId5"/>
    <p:sldId id="260" r:id="rId6"/>
    <p:sldId id="261" r:id="rId7"/>
    <p:sldId id="262" r:id="rId8"/>
    <p:sldId id="264" r:id="rId9"/>
    <p:sldId id="265" r:id="rId10"/>
    <p:sldId id="266" r:id="rId11"/>
    <p:sldId id="267" r:id="rId12"/>
    <p:sldId id="268" r:id="rId13"/>
    <p:sldId id="269" r:id="rId14"/>
    <p:sldId id="270" r:id="rId15"/>
    <p:sldId id="271" r:id="rId16"/>
    <p:sldId id="272" r:id="rId17"/>
    <p:sldId id="273" r:id="rId18"/>
    <p:sldId id="275" r:id="rId19"/>
    <p:sldId id="276" r:id="rId20"/>
    <p:sldId id="277" r:id="rId21"/>
    <p:sldId id="278" r:id="rId22"/>
    <p:sldId id="279" r:id="rId23"/>
    <p:sldId id="280" r:id="rId24"/>
    <p:sldId id="281" r:id="rId25"/>
    <p:sldId id="282" r:id="rId26"/>
    <p:sldId id="283" r:id="rId27"/>
    <p:sldId id="319" r:id="rId28"/>
    <p:sldId id="284" r:id="rId29"/>
    <p:sldId id="285" r:id="rId30"/>
    <p:sldId id="286" r:id="rId31"/>
    <p:sldId id="287" r:id="rId32"/>
    <p:sldId id="320"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63" d="100"/>
          <a:sy n="63" d="100"/>
        </p:scale>
        <p:origin x="592" y="48"/>
      </p:cViewPr>
      <p:guideLst/>
    </p:cSldViewPr>
  </p:slideViewPr>
  <p:notesTextViewPr>
    <p:cViewPr>
      <p:scale>
        <a:sx n="1" d="1"/>
        <a:sy n="1" d="1"/>
      </p:scale>
      <p:origin x="0" y="0"/>
    </p:cViewPr>
  </p:notesTextViewPr>
  <p:sorterViewPr>
    <p:cViewPr varScale="1">
      <p:scale>
        <a:sx n="100" d="100"/>
        <a:sy n="100" d="100"/>
      </p:scale>
      <p:origin x="0" y="-2214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646098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a:ln/>
        </p:spPr>
        <p:txBody>
          <a:bodyPr/>
          <a:lstStyle/>
          <a:p>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易错点#df=d53b7e6c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易错点</a:t>
            </a:r>
            <a:endParaRPr lang="en-US" sz="5400" dirty="0"/>
          </a:p>
        </p:txBody>
      </p:sp>
      <p:sp>
        <p:nvSpPr>
          <p:cNvPr id="4" name="MasterShapeName"/>
          <p:cNvSpPr/>
          <p:nvPr/>
        </p:nvSpPr>
        <p:spPr>
          <a:xfrm>
            <a:off x="557784" y="2011680"/>
            <a:ext cx="6784848" cy="813816"/>
          </a:xfrm>
          <a:prstGeom prst="rect">
            <a:avLst/>
          </a:prstGeom>
          <a:noFill/>
          <a:ln/>
        </p:spPr>
        <p:txBody>
          <a:bodyPr wrap="square" lIns="0" tIns="0" rIns="0" bIns="0" rtlCol="0" anchor="t"/>
          <a:lstStyle/>
          <a:p>
            <a:pPr algn="l">
              <a:lnSpc>
                <a:spcPct val="100000"/>
              </a:lnSpc>
            </a:pPr>
            <a:r>
              <a:rPr lang="en-US" sz="4400" b="1" i="0" dirty="0">
                <a:solidFill>
                  <a:srgbClr val="000000"/>
                </a:solidFill>
                <a:latin typeface="微软雅黑" pitchFamily="34" charset="0"/>
                <a:ea typeface="微软雅黑" pitchFamily="34" charset="-122"/>
                <a:cs typeface="微软雅黑" pitchFamily="34" charset="-120"/>
              </a:rPr>
              <a:t>混淆调节服务和支撑服务功能</a:t>
            </a:r>
            <a:endParaRPr lang="en-US" sz="44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78280b9b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知识点1 自然环境服务功能的类型</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6235937b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知识点2 可持续利用自然环境的服务</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d53b7e6c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 混淆调节服务和支撑服务功能</a:t>
            </a:r>
            <a:endParaRPr lang="en-US" sz="280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内容2#df=bffeef75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第一节 自然环境的服务功能</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geography#pid=68f09eedfd26d1ad71e6879b#tid=68f760b07a4d3800093b1a91#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348472" y="4315968"/>
            <a:ext cx="3099816" cy="914400"/>
          </a:xfrm>
          <a:prstGeom prst="rect">
            <a:avLst/>
          </a:prstGeom>
          <a:noFill/>
          <a:ln/>
        </p:spPr>
        <p:txBody>
          <a:bodyPr wrap="square" lIns="0" tIns="0" rIns="0" bIns="0" rtlCol="0" anchor="ctr"/>
          <a:lstStyle/>
          <a:p>
            <a:pPr algn="ctr">
              <a:lnSpc>
                <a:spcPct val="120000"/>
              </a:lnSpc>
            </a:pPr>
            <a:r>
              <a:rPr lang="en-US" sz="2000" b="1" i="0" dirty="0">
                <a:solidFill>
                  <a:srgbClr val="649226"/>
                </a:solidFill>
                <a:latin typeface="微软雅黑" pitchFamily="34" charset="0"/>
                <a:ea typeface="微软雅黑" pitchFamily="34" charset="-122"/>
                <a:cs typeface="微软雅黑" pitchFamily="34" charset="-120"/>
              </a:rPr>
              <a:t>地理  选择性必修3  资源、环境与国家安全  RJ</a:t>
            </a:r>
            <a:endParaRPr lang="en-US" sz="20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高中必刷题</a:t>
            </a:r>
            <a:endParaRPr lang="en-US" sz="5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高考强化</a:t>
            </a:r>
            <a:endParaRPr lang="en-US" sz="5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刷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刷专题</a:t>
            </a:r>
            <a:endParaRPr lang="en-US" sz="5400" dirty="0"/>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a:lstStyle/>
          <a:p>
            <a:endParaRPr lang="zh-CN" altLang="en-US"/>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9.xml"/><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3.xml"/><Relationship Id="rId1" Type="http://schemas.openxmlformats.org/officeDocument/2006/relationships/slideLayout" Target="../slideLayouts/slideLayout16.xml"/></Relationships>
</file>

<file path=ppt/slides/_rels/slide2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4.xml"/><Relationship Id="rId1" Type="http://schemas.openxmlformats.org/officeDocument/2006/relationships/slideLayout" Target="../slideLayouts/slideLayout1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7.xml"/><Relationship Id="rId1" Type="http://schemas.openxmlformats.org/officeDocument/2006/relationships/slideLayout" Target="../slideLayouts/slideLayout1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7.xml"/></Relationships>
</file>

<file path=ppt/slides/_rels/slide3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3.xm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0.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0.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0.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0.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0.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0.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0.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0.xml"/></Relationships>
</file>

<file path=ppt/slides/_rels/slide4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3.xml"/><Relationship Id="rId1" Type="http://schemas.openxmlformats.org/officeDocument/2006/relationships/slideLayout" Target="../slideLayouts/slideLayout10.xml"/><Relationship Id="rId4" Type="http://schemas.openxmlformats.org/officeDocument/2006/relationships/image" Target="../media/image19.png"/></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0.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0.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0.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0.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0.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QC_6_AS.14_1#c931a40b3?vop=1&amp;pid=35783188a&amp;color=0,0,0&amp;vtp=1&amp;bt=1&amp;bbb=1&amp;hb=1"/>
          <p:cNvSpPr/>
          <p:nvPr/>
        </p:nvSpPr>
        <p:spPr>
          <a:xfrm>
            <a:off x="722376" y="97200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本题考查自然环境服务功能的类型。供给服务功能主要是自然环境为人类提供资源等</a:t>
            </a:r>
            <a:r>
              <a:rPr lang="en-US" altLang="zh-CN" sz="2000" b="0" i="0">
                <a:solidFill>
                  <a:srgbClr val="000000"/>
                </a:solidFill>
                <a:latin typeface="微软雅黑" pitchFamily="34" charset="0"/>
                <a:ea typeface="微软雅黑" pitchFamily="34" charset="-122"/>
                <a:cs typeface="微软雅黑" pitchFamily="34" charset="-120"/>
              </a:rPr>
              <a:t>，调</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节服务功能指自然环境对生态系统的调节作用</a:t>
            </a:r>
            <a:r>
              <a:rPr lang="en-US" altLang="zh-CN" sz="2000" b="0" i="0" dirty="0">
                <a:solidFill>
                  <a:srgbClr val="000000"/>
                </a:solidFill>
                <a:latin typeface="微软雅黑" pitchFamily="34" charset="0"/>
                <a:ea typeface="微软雅黑" pitchFamily="34" charset="-122"/>
                <a:cs typeface="微软雅黑" pitchFamily="34" charset="-120"/>
              </a:rPr>
              <a:t>。安吉通过竹产业将自然资源转化为经济价值</a:t>
            </a:r>
            <a:r>
              <a:rPr lang="en-US" altLang="zh-CN" sz="2000" b="0" i="0">
                <a:solidFill>
                  <a:srgbClr val="000000"/>
                </a:solidFill>
                <a:latin typeface="微软雅黑" pitchFamily="34" charset="0"/>
                <a:ea typeface="微软雅黑" pitchFamily="34" charset="-122"/>
                <a:cs typeface="微软雅黑" pitchFamily="34" charset="-120"/>
              </a:rPr>
              <a:t>，同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时保护生态环境</a:t>
            </a:r>
            <a:r>
              <a:rPr lang="en-US" altLang="zh-CN" sz="2000" b="0" i="0" dirty="0">
                <a:solidFill>
                  <a:srgbClr val="000000"/>
                </a:solidFill>
                <a:latin typeface="微软雅黑" pitchFamily="34" charset="0"/>
                <a:ea typeface="微软雅黑" pitchFamily="34" charset="-122"/>
                <a:cs typeface="微软雅黑" pitchFamily="34" charset="-120"/>
              </a:rPr>
              <a:t>，体现了供给与调节服务功能的协调，A正确</a:t>
            </a:r>
            <a:r>
              <a:rPr lang="en-US" altLang="zh-CN" sz="2000" b="0" i="0">
                <a:solidFill>
                  <a:srgbClr val="000000"/>
                </a:solidFill>
                <a:latin typeface="微软雅黑" pitchFamily="34" charset="0"/>
                <a:ea typeface="微软雅黑" pitchFamily="34" charset="-122"/>
                <a:cs typeface="微软雅黑" pitchFamily="34" charset="-120"/>
              </a:rPr>
              <a:t>；虽然竹产业涉及自然环境的多种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服务功能</a:t>
            </a:r>
            <a:r>
              <a:rPr lang="en-US" altLang="zh-CN" sz="2000" b="0" i="0" dirty="0">
                <a:solidFill>
                  <a:srgbClr val="000000"/>
                </a:solidFill>
                <a:latin typeface="微软雅黑" pitchFamily="34" charset="0"/>
                <a:ea typeface="微软雅黑" pitchFamily="34" charset="-122"/>
                <a:cs typeface="微软雅黑" pitchFamily="34" charset="-120"/>
              </a:rPr>
              <a:t>，但题目更强调供给与调节服务功能的协调，而非所有服务功能，B错误</a:t>
            </a:r>
            <a:r>
              <a:rPr lang="en-US" altLang="zh-CN" sz="2000" b="0" i="0">
                <a:solidFill>
                  <a:srgbClr val="000000"/>
                </a:solidFill>
                <a:latin typeface="微软雅黑" pitchFamily="34" charset="0"/>
                <a:ea typeface="微软雅黑" pitchFamily="34" charset="-122"/>
                <a:cs typeface="微软雅黑" pitchFamily="34" charset="-120"/>
              </a:rPr>
              <a:t>；文化服务功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能在竹产业发展中并不显著</a:t>
            </a:r>
            <a:r>
              <a:rPr lang="en-US" altLang="zh-CN" sz="2000" b="0" i="0" dirty="0">
                <a:solidFill>
                  <a:srgbClr val="000000"/>
                </a:solidFill>
                <a:latin typeface="微软雅黑" pitchFamily="34" charset="0"/>
                <a:ea typeface="微软雅黑" pitchFamily="34" charset="-122"/>
                <a:cs typeface="微软雅黑" pitchFamily="34" charset="-120"/>
              </a:rPr>
              <a:t>，题目更强调经济与生态的协调，C错误</a:t>
            </a:r>
            <a:r>
              <a:rPr lang="en-US" altLang="zh-CN" sz="2000" b="0" i="0">
                <a:solidFill>
                  <a:srgbClr val="000000"/>
                </a:solidFill>
                <a:latin typeface="微软雅黑" pitchFamily="34" charset="0"/>
                <a:ea typeface="微软雅黑" pitchFamily="34" charset="-122"/>
                <a:cs typeface="微软雅黑" pitchFamily="34" charset="-120"/>
              </a:rPr>
              <a:t>；文化服务功能与支撑服务</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功能在竹产业发展中并非主要协调对象</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QC_6_AS.14_2#c931a40b3?vop=1&amp;pid=35783188a&amp;color=0,0,0&amp;vtp=1&amp;bt=1&amp;bbb=1"/>
          <p:cNvSpPr/>
          <p:nvPr/>
        </p:nvSpPr>
        <p:spPr>
          <a:xfrm>
            <a:off x="722376" y="972000"/>
            <a:ext cx="10753344" cy="405003"/>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【方法总结】</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四大服务功能之间的关系</a:t>
            </a:r>
            <a:endParaRPr lang="en-US" altLang="zh-CN" sz="2000" dirty="0"/>
          </a:p>
        </p:txBody>
      </p:sp>
      <p:pic>
        <p:nvPicPr>
          <p:cNvPr id="3" name="QC_6_AS.14_3#c931a40b3?vop=1&amp;pid=35783188a&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078224" y="1513528"/>
            <a:ext cx="4041648" cy="189280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6_AS.14_4#c931a40b3?vop=1&amp;pid=35783188a&amp;color=0,0,0&amp;vtp=1&amp;bbb=1&amp;hb=1"/>
          <p:cNvSpPr/>
          <p:nvPr/>
        </p:nvSpPr>
        <p:spPr>
          <a:xfrm>
            <a:off x="722376" y="3545528"/>
            <a:ext cx="10753344" cy="22532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（1）自然环境的各种服务功能是同时存在的。</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2）自然环境的供给服务、调节服务和文化服务直接为人类提供服务</a:t>
            </a:r>
            <a:r>
              <a:rPr lang="en-US" altLang="zh-CN" sz="2000" b="0" i="0">
                <a:solidFill>
                  <a:srgbClr val="000000"/>
                </a:solidFill>
                <a:latin typeface="微软雅黑" pitchFamily="34" charset="0"/>
                <a:ea typeface="微软雅黑" pitchFamily="34" charset="-122"/>
                <a:cs typeface="微软雅黑" pitchFamily="34" charset="-120"/>
              </a:rPr>
              <a:t>，而支撑服务通过其他服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务间接为人类提供服务</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3）自然环境的支撑服务是各种服务的基础和前提，如果支撑服务功能出现问题</a:t>
            </a:r>
            <a:r>
              <a:rPr lang="en-US" altLang="zh-CN" sz="2000" b="0" i="0">
                <a:solidFill>
                  <a:srgbClr val="000000"/>
                </a:solidFill>
                <a:latin typeface="微软雅黑" pitchFamily="34" charset="0"/>
                <a:ea typeface="微软雅黑" pitchFamily="34" charset="-122"/>
                <a:cs typeface="微软雅黑" pitchFamily="34" charset="-120"/>
              </a:rPr>
              <a:t>，其他服务功</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能也会受到影响</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bg/>
                                          </p:spTgt>
                                        </p:tgtEl>
                                        <p:attrNameLst>
                                          <p:attrName>style.visibility</p:attrName>
                                        </p:attrNameLst>
                                      </p:cBhvr>
                                      <p:to>
                                        <p:strVal val="visible"/>
                                      </p:to>
                                    </p:set>
                                    <p:animEffect transition="in" filter="fade">
                                      <p:cBhvr>
                                        <p:cTn id="16" dur="500"/>
                                        <p:tgtEl>
                                          <p:spTgt spid="4">
                                            <p:bg/>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Effect transition="in" filter="fade">
                                      <p:cBhvr>
                                        <p:cTn id="19" dur="500"/>
                                        <p:tgtEl>
                                          <p:spTgt spid="4">
                                            <p:txEl>
                                              <p:pRg st="0" end="0"/>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
                                            <p:txEl>
                                              <p:pRg st="1" end="1"/>
                                            </p:txEl>
                                          </p:spTgt>
                                        </p:tgtEl>
                                        <p:attrNameLst>
                                          <p:attrName>style.visibility</p:attrName>
                                        </p:attrNameLst>
                                      </p:cBhvr>
                                      <p:to>
                                        <p:strVal val="visible"/>
                                      </p:to>
                                    </p:set>
                                    <p:animEffect transition="in" filter="fade">
                                      <p:cBhvr>
                                        <p:cTn id="22" dur="500"/>
                                        <p:tgtEl>
                                          <p:spTgt spid="4">
                                            <p:txEl>
                                              <p:pRg st="1" end="1"/>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
                                            <p:txEl>
                                              <p:pRg st="2" end="2"/>
                                            </p:txEl>
                                          </p:spTgt>
                                        </p:tgtEl>
                                        <p:attrNameLst>
                                          <p:attrName>style.visibility</p:attrName>
                                        </p:attrNameLst>
                                      </p:cBhvr>
                                      <p:to>
                                        <p:strVal val="visible"/>
                                      </p:to>
                                    </p:set>
                                    <p:animEffect transition="in" filter="fade">
                                      <p:cBhvr>
                                        <p:cTn id="25" dur="500"/>
                                        <p:tgtEl>
                                          <p:spTgt spid="4">
                                            <p:txEl>
                                              <p:pRg st="2" end="2"/>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4">
                                            <p:txEl>
                                              <p:pRg st="3" end="3"/>
                                            </p:txEl>
                                          </p:spTgt>
                                        </p:tgtEl>
                                        <p:attrNameLst>
                                          <p:attrName>style.visibility</p:attrName>
                                        </p:attrNameLst>
                                      </p:cBhvr>
                                      <p:to>
                                        <p:strVal val="visible"/>
                                      </p:to>
                                    </p:set>
                                    <p:animEffect transition="in" filter="fade">
                                      <p:cBhvr>
                                        <p:cTn id="28" dur="500"/>
                                        <p:tgtEl>
                                          <p:spTgt spid="4">
                                            <p:txEl>
                                              <p:pRg st="3" end="3"/>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4">
                                            <p:txEl>
                                              <p:pRg st="4" end="4"/>
                                            </p:txEl>
                                          </p:spTgt>
                                        </p:tgtEl>
                                        <p:attrNameLst>
                                          <p:attrName>style.visibility</p:attrName>
                                        </p:attrNameLst>
                                      </p:cBhvr>
                                      <p:to>
                                        <p:strVal val="visible"/>
                                      </p:to>
                                    </p:set>
                                    <p:animEffect transition="in" filter="fade">
                                      <p:cBhvr>
                                        <p:cTn id="31"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4"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M_5_BD.15_1#16543660f?pid=78280b9bf&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[河北沧州2025高二期中]</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荒漠生态系统是发育在降水稀少</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蒸发强烈的极端干旱环境下</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植物</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群落稀疏的生态系统类型</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下图为额济纳旗荒漠生态系统服务功能价值评估示意图</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单位</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亿元</a:t>
            </a:r>
            <a:r>
              <a:rPr lang="en-US" altLang="zh-CN" sz="2000" b="0" i="0">
                <a:solidFill>
                  <a:srgbClr val="000000"/>
                </a:solidFill>
                <a:latin typeface="Times New Roman" pitchFamily="34" charset="0"/>
                <a:ea typeface="KaiTi" pitchFamily="34" charset="-122"/>
                <a:cs typeface="Times New Roman" pitchFamily="34" charset="-120"/>
              </a:rPr>
              <a:t>/</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pic>
        <p:nvPicPr>
          <p:cNvPr id="3" name="QM_5_BD.15_2#16543660f?pid=78280b9bf&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758184" y="2406846"/>
            <a:ext cx="4663440" cy="314553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C_6_BD.16_1#131a5f1ac?pid=16543660f&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5.读图分析，</a:t>
            </a:r>
            <a:r>
              <a:rPr lang="en-US" altLang="zh-CN" sz="2000" b="0" i="0">
                <a:solidFill>
                  <a:srgbClr val="000000"/>
                </a:solidFill>
                <a:latin typeface="微软雅黑" pitchFamily="34" charset="0"/>
                <a:ea typeface="微软雅黑" pitchFamily="34" charset="-122"/>
                <a:cs typeface="微软雅黑" pitchFamily="34" charset="-120"/>
              </a:rPr>
              <a:t>荒漠生态系统服务功能价值最主要体现在(</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17_1#131a5f1ac.bracket?pid=16543660f&amp;color=0,0,0&amp;vpa=5&amp;vtp=1"/>
          <p:cNvSpPr/>
          <p:nvPr/>
        </p:nvSpPr>
        <p:spPr>
          <a:xfrm>
            <a:off x="6975539"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6_BD.16_2#131a5f1ac.choices?pid=16543660f&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.提供物质产品和精神享受</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.减轻风蚀，防治沙漠扩张</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.改善环境</a:t>
            </a:r>
            <a:r>
              <a:rPr lang="en-US" altLang="zh-CN" sz="2000" b="0" i="0">
                <a:solidFill>
                  <a:srgbClr val="000000"/>
                </a:solidFill>
                <a:latin typeface="微软雅黑" pitchFamily="34" charset="0"/>
                <a:ea typeface="微软雅黑" pitchFamily="34" charset="-122"/>
                <a:cs typeface="微软雅黑" pitchFamily="34" charset="-120"/>
              </a:rPr>
              <a:t>，保护生物多样性</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.增加土壤有机质，提高肥力</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QC_6_AS.18_1#131a5f1ac?vop=1&amp;pid=16543660f&amp;color=0,0,0&amp;vtp=1&amp;bt=1&amp;bbb=1"/>
          <p:cNvSpPr/>
          <p:nvPr/>
        </p:nvSpPr>
        <p:spPr>
          <a:xfrm>
            <a:off x="722376" y="972000"/>
            <a:ext cx="10753344" cy="434785"/>
          </a:xfrm>
          <a:prstGeom prst="rect">
            <a:avLst/>
          </a:prstGeom>
          <a:noFill/>
          <a:ln/>
        </p:spPr>
        <p:txBody>
          <a:bodyPr wrap="none" lIns="0" tIns="0" rIns="0" bIns="0" rtlCol="0" anchor="t"/>
          <a:lstStyle/>
          <a:p>
            <a:pPr algn="l" latinLnBrk="1">
              <a:lnSpc>
                <a:spcPts val="39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本题考查自然环境服务功能的价值体现。</a:t>
            </a:r>
            <a:endParaRPr lang="en-US" altLang="zh-CN" sz="2200" dirty="0"/>
          </a:p>
        </p:txBody>
      </p:sp>
      <p:pic>
        <p:nvPicPr>
          <p:cNvPr id="3" name="QC_6_AS.18_2#131a5f1ac?vop=1&amp;pid=16543660f&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114800" y="1545913"/>
            <a:ext cx="3959352" cy="369417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QC_6_BD.19_1#ff8c9bcf1?pid=16543660f&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a:t>
            </a:r>
            <a:r>
              <a:rPr lang="en-US" altLang="zh-CN" sz="2000" b="0" i="0">
                <a:solidFill>
                  <a:srgbClr val="000000"/>
                </a:solidFill>
                <a:latin typeface="微软雅黑" pitchFamily="34" charset="0"/>
                <a:ea typeface="微软雅黑" pitchFamily="34" charset="-122"/>
                <a:cs typeface="微软雅黑" pitchFamily="34" charset="-120"/>
              </a:rPr>
              <a:t>图中显示的荒漠生态旅游功能属于自然环境的(</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20_1#ff8c9bcf1.bracket?pid=16543660f&amp;color=0,0,0&amp;vpa=6&amp;vtp=1"/>
          <p:cNvSpPr/>
          <p:nvPr/>
        </p:nvSpPr>
        <p:spPr>
          <a:xfrm>
            <a:off x="6213539"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6_BD.19_2#ff8c9bcf1.choices?pid=16543660f&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.供给服务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B.文化服务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C.支撑服务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.调节服务</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QC_6_AS.21_1#ff8c9bcf1?vop=1&amp;pid=16543660f&amp;color=0,0,0&amp;vtp=1&amp;bt=1&amp;bbb=1&amp;hb=1"/>
          <p:cNvSpPr/>
          <p:nvPr/>
        </p:nvSpPr>
        <p:spPr>
          <a:xfrm>
            <a:off x="722376" y="972000"/>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本题考查自然环境服务功能的类型</a:t>
            </a:r>
            <a:r>
              <a:rPr lang="en-US" altLang="zh-CN" sz="2000" b="0" i="0">
                <a:solidFill>
                  <a:srgbClr val="000000"/>
                </a:solidFill>
                <a:latin typeface="微软雅黑" pitchFamily="34" charset="0"/>
                <a:ea typeface="微软雅黑" pitchFamily="34" charset="-122"/>
                <a:cs typeface="微软雅黑" pitchFamily="34" charset="-120"/>
              </a:rPr>
              <a:t>。图中显示的荒漠生态旅游功能主要为人们提供精神享</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受</a:t>
            </a:r>
            <a:r>
              <a:rPr lang="en-US" altLang="zh-CN" sz="2000" b="0" i="0" dirty="0">
                <a:solidFill>
                  <a:srgbClr val="000000"/>
                </a:solidFill>
                <a:latin typeface="微软雅黑" pitchFamily="34" charset="0"/>
                <a:ea typeface="微软雅黑" pitchFamily="34" charset="-122"/>
                <a:cs typeface="微软雅黑" pitchFamily="34" charset="-120"/>
              </a:rPr>
              <a:t>、审美体验等，属于文化服务，B正确；荒漠生态旅游并未体现供给服务</a:t>
            </a:r>
            <a:r>
              <a:rPr lang="en-US" altLang="zh-CN" sz="2000" b="0" i="0">
                <a:solidFill>
                  <a:srgbClr val="000000"/>
                </a:solidFill>
                <a:latin typeface="微软雅黑" pitchFamily="34" charset="0"/>
                <a:ea typeface="微软雅黑" pitchFamily="34" charset="-122"/>
                <a:cs typeface="微软雅黑" pitchFamily="34" charset="-120"/>
              </a:rPr>
              <a:t>、支撑服务和调节服</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务</a:t>
            </a:r>
            <a:r>
              <a:rPr lang="en-US" altLang="zh-CN" sz="2000" b="0" i="0" dirty="0">
                <a:solidFill>
                  <a:srgbClr val="000000"/>
                </a:solidFill>
                <a:latin typeface="微软雅黑" pitchFamily="34" charset="0"/>
                <a:ea typeface="微软雅黑" pitchFamily="34" charset="-122"/>
                <a:cs typeface="微软雅黑" pitchFamily="34" charset="-120"/>
              </a:rPr>
              <a:t>，A、C、D错误。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sp>
        <p:nvSpPr>
          <p:cNvPr id="2" name="QM_5_BD.22_1#e00b6a7c6?pid=6235937b2&amp;color=0,0,0&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[四川绵阳南山中学2025高二月考]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在</a:t>
            </a:r>
            <a:r>
              <a:rPr lang="en-US" altLang="zh-CN" sz="2000" b="0" i="0" dirty="0">
                <a:solidFill>
                  <a:srgbClr val="000000"/>
                </a:solidFill>
                <a:latin typeface="Times New Roman" pitchFamily="34" charset="0"/>
                <a:ea typeface="KaiTi" pitchFamily="34" charset="-122"/>
                <a:cs typeface="Times New Roman" pitchFamily="34" charset="-120"/>
              </a:rPr>
              <a:t>2023</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Times New Roman" pitchFamily="34" charset="0"/>
                <a:ea typeface="KaiTi" pitchFamily="34" charset="-122"/>
                <a:cs typeface="Times New Roman" pitchFamily="34" charset="-120"/>
              </a:rPr>
              <a:t>3</a:t>
            </a:r>
            <a:r>
              <a:rPr lang="en-US" altLang="zh-CN" sz="2000" b="0" i="0" dirty="0">
                <a:solidFill>
                  <a:srgbClr val="000000"/>
                </a:solidFill>
                <a:latin typeface="微软雅黑" pitchFamily="34" charset="0"/>
                <a:ea typeface="楷体" pitchFamily="34" charset="-122"/>
                <a:cs typeface="微软雅黑" pitchFamily="34" charset="-120"/>
              </a:rPr>
              <a:t>月</a:t>
            </a:r>
            <a:r>
              <a:rPr lang="en-US" altLang="zh-CN" sz="2000" b="0" i="0" dirty="0">
                <a:solidFill>
                  <a:srgbClr val="000000"/>
                </a:solidFill>
                <a:latin typeface="Times New Roman" pitchFamily="34" charset="0"/>
                <a:ea typeface="KaiTi" pitchFamily="34" charset="-122"/>
                <a:cs typeface="Times New Roman" pitchFamily="34" charset="-120"/>
              </a:rPr>
              <a:t>9</a:t>
            </a:r>
            <a:r>
              <a:rPr lang="en-US" altLang="zh-CN" sz="2000" b="0" i="0" dirty="0">
                <a:solidFill>
                  <a:srgbClr val="000000"/>
                </a:solidFill>
                <a:latin typeface="微软雅黑" pitchFamily="34" charset="0"/>
                <a:ea typeface="楷体" pitchFamily="34" charset="-122"/>
                <a:cs typeface="微软雅黑" pitchFamily="34" charset="-120"/>
              </a:rPr>
              <a:t>日南京市委市政府召开的新闻发布会上</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市绿</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化园林局公布了南京长江江豚省级自然保护区本底资源调查结果</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调查显示</a:t>
            </a:r>
            <a:r>
              <a:rPr lang="en-US" altLang="zh-CN" sz="2000" b="0" i="0">
                <a:solidFill>
                  <a:srgbClr val="000000"/>
                </a:solidFill>
                <a:latin typeface="Times New Roman" pitchFamily="34" charset="0"/>
                <a:ea typeface="KaiTi" pitchFamily="34" charset="-122"/>
                <a:cs typeface="Times New Roman" pitchFamily="34" charset="-120"/>
              </a:rPr>
              <a:t>2022</a:t>
            </a:r>
            <a:r>
              <a:rPr lang="en-US" altLang="zh-CN" sz="2000" b="0" i="0">
                <a:solidFill>
                  <a:srgbClr val="000000"/>
                </a:solidFill>
                <a:latin typeface="微软雅黑" pitchFamily="34" charset="0"/>
                <a:ea typeface="楷体" pitchFamily="34" charset="-122"/>
                <a:cs typeface="微软雅黑" pitchFamily="34" charset="-120"/>
              </a:rPr>
              <a:t>年南京长江江豚</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省级自然保护区内长江江豚种群数量约为</a:t>
            </a:r>
            <a:r>
              <a:rPr lang="en-US" altLang="zh-CN" sz="2000" b="0" i="0" dirty="0">
                <a:solidFill>
                  <a:srgbClr val="000000"/>
                </a:solidFill>
                <a:latin typeface="Times New Roman" pitchFamily="34" charset="0"/>
                <a:ea typeface="KaiTi" pitchFamily="34" charset="-122"/>
                <a:cs typeface="Times New Roman" pitchFamily="34" charset="-120"/>
              </a:rPr>
              <a:t>62</a:t>
            </a:r>
            <a:r>
              <a:rPr lang="en-US" altLang="zh-CN" sz="2000" b="0" i="0" dirty="0">
                <a:solidFill>
                  <a:srgbClr val="000000"/>
                </a:solidFill>
                <a:latin typeface="微软雅黑" pitchFamily="34" charset="0"/>
                <a:ea typeface="楷体" pitchFamily="34" charset="-122"/>
                <a:cs typeface="微软雅黑" pitchFamily="34" charset="-120"/>
              </a:rPr>
              <a:t>头</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江豚喜单独活动</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作为长江生态的</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晴雨表</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近</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年来</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江豚逐浪的生动景象频频出现</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彰显了长江大保护的成效</a:t>
            </a:r>
            <a:r>
              <a:rPr lang="en-US" altLang="zh-CN" sz="2000" b="0" i="0" dirty="0">
                <a:solidFill>
                  <a:srgbClr val="000000"/>
                </a:solidFill>
                <a:latin typeface="Times New Roman" pitchFamily="34" charset="0"/>
                <a:ea typeface="KaiTi" pitchFamily="34" charset="-122"/>
                <a:cs typeface="Times New Roman" pitchFamily="34" charset="-120"/>
              </a:rPr>
              <a:t>。据此完成下题。</a:t>
            </a:r>
            <a:endParaRPr lang="en-US" altLang="zh-CN" sz="2000" dirty="0"/>
          </a:p>
        </p:txBody>
      </p:sp>
      <p:sp>
        <p:nvSpPr>
          <p:cNvPr id="3" name="QC_6_BD.23_1#8500a26fd?pid=e00b6a7c6&amp;color=0,0,0&amp;vtp=1&amp;bt=1&amp;bbb=1">
            <a:extLst>
              <a:ext uri="{FF2B5EF4-FFF2-40B4-BE49-F238E27FC236}">
                <a16:creationId xmlns:a16="http://schemas.microsoft.com/office/drawing/2014/main" id="{A350F7BD-6938-3714-3009-90ECC48EF8BB}"/>
              </a:ext>
            </a:extLst>
          </p:cNvPr>
          <p:cNvSpPr/>
          <p:nvPr/>
        </p:nvSpPr>
        <p:spPr>
          <a:xfrm>
            <a:off x="722376" y="278365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7.近年来，</a:t>
            </a:r>
            <a:r>
              <a:rPr lang="en-US" altLang="zh-CN" sz="2000" b="0" i="0">
                <a:solidFill>
                  <a:srgbClr val="000000"/>
                </a:solidFill>
                <a:latin typeface="微软雅黑" pitchFamily="34" charset="0"/>
                <a:ea typeface="微软雅黑" pitchFamily="34" charset="-122"/>
                <a:cs typeface="微软雅黑" pitchFamily="34" charset="-120"/>
              </a:rPr>
              <a:t>江豚数量的逐步恢复体现了自然环境(</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6_AN.24_1#8500a26fd.bracket?pid=e00b6a7c6&amp;color=0,0,0&amp;vpa=7&amp;vtp=1">
            <a:extLst>
              <a:ext uri="{FF2B5EF4-FFF2-40B4-BE49-F238E27FC236}">
                <a16:creationId xmlns:a16="http://schemas.microsoft.com/office/drawing/2014/main" id="{47B5D136-D6C9-15AB-630A-C9353A2B6A25}"/>
              </a:ext>
            </a:extLst>
          </p:cNvPr>
          <p:cNvSpPr/>
          <p:nvPr/>
        </p:nvSpPr>
        <p:spPr>
          <a:xfrm>
            <a:off x="6200839" y="278365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5" name="QC_6_BD.23_2#8500a26fd.choices?pid=e00b6a7c6&amp;color=0,0,0&amp;vtp=1&amp;bbb=1">
            <a:extLst>
              <a:ext uri="{FF2B5EF4-FFF2-40B4-BE49-F238E27FC236}">
                <a16:creationId xmlns:a16="http://schemas.microsoft.com/office/drawing/2014/main" id="{D081141D-1F14-00D0-DA6F-075D0E80B247}"/>
              </a:ext>
            </a:extLst>
          </p:cNvPr>
          <p:cNvSpPr/>
          <p:nvPr/>
        </p:nvSpPr>
        <p:spPr>
          <a:xfrm>
            <a:off x="722376" y="3244157"/>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.供给服务功能增强</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B.调节服务功能增强</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C.文化服务功能增强</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.支撑服务功能增强</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sp>
        <p:nvSpPr>
          <p:cNvPr id="2" name="QC_6_AS.25_1#8500a26fd?vop=1&amp;pid=e00b6a7c6&amp;color=0,0,0&amp;vtp=1&amp;bt=1&amp;bbb=1&amp;hb=1"/>
          <p:cNvSpPr/>
          <p:nvPr/>
        </p:nvSpPr>
        <p:spPr>
          <a:xfrm>
            <a:off x="722376" y="972000"/>
            <a:ext cx="10753344" cy="3612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本题考查可持续利用自然环境服务功能</a:t>
            </a:r>
            <a:r>
              <a:rPr lang="en-US" altLang="zh-CN" sz="2000" b="0" i="0">
                <a:solidFill>
                  <a:srgbClr val="000000"/>
                </a:solidFill>
                <a:latin typeface="微软雅黑" pitchFamily="34" charset="0"/>
                <a:ea typeface="微软雅黑" pitchFamily="34" charset="-122"/>
                <a:cs typeface="微软雅黑" pitchFamily="34" charset="-120"/>
              </a:rPr>
              <a:t>。自然环境支撑服务的作用是维持自然环境自身的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相对稳定状态</a:t>
            </a:r>
            <a:r>
              <a:rPr lang="en-US" altLang="zh-CN" sz="2000" b="0" i="0" dirty="0">
                <a:solidFill>
                  <a:srgbClr val="000000"/>
                </a:solidFill>
                <a:latin typeface="微软雅黑" pitchFamily="34" charset="0"/>
                <a:ea typeface="微软雅黑" pitchFamily="34" charset="-122"/>
                <a:cs typeface="微软雅黑" pitchFamily="34" charset="-120"/>
              </a:rPr>
              <a:t>，是其他服务的基础和前提，并通过这些服务间接为人类提供服务</a:t>
            </a:r>
            <a:r>
              <a:rPr lang="en-US" altLang="zh-CN" sz="2000" b="0" i="0">
                <a:solidFill>
                  <a:srgbClr val="000000"/>
                </a:solidFill>
                <a:latin typeface="微软雅黑" pitchFamily="34" charset="0"/>
                <a:ea typeface="微软雅黑" pitchFamily="34" charset="-122"/>
                <a:cs typeface="微软雅黑" pitchFamily="34" charset="-120"/>
              </a:rPr>
              <a:t>，维持生物多样</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性属于支撑服务功能</a:t>
            </a:r>
            <a:r>
              <a:rPr lang="en-US" altLang="zh-CN" sz="2000" b="0" i="0" dirty="0">
                <a:solidFill>
                  <a:srgbClr val="000000"/>
                </a:solidFill>
                <a:latin typeface="微软雅黑" pitchFamily="34" charset="0"/>
                <a:ea typeface="微软雅黑" pitchFamily="34" charset="-122"/>
                <a:cs typeface="微软雅黑" pitchFamily="34" charset="-120"/>
              </a:rPr>
              <a:t>。由材料“作为长江生态的‘晴雨表’，近年来</a:t>
            </a:r>
            <a:r>
              <a:rPr lang="en-US" altLang="zh-CN" sz="2000" b="0" i="0">
                <a:solidFill>
                  <a:srgbClr val="000000"/>
                </a:solidFill>
                <a:latin typeface="微软雅黑" pitchFamily="34" charset="0"/>
                <a:ea typeface="微软雅黑" pitchFamily="34" charset="-122"/>
                <a:cs typeface="微软雅黑" pitchFamily="34" charset="-120"/>
              </a:rPr>
              <a:t>，江豚逐浪的生动景象频频</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出现</a:t>
            </a:r>
            <a:r>
              <a:rPr lang="en-US" altLang="zh-CN" sz="2000" b="0" i="0" dirty="0">
                <a:solidFill>
                  <a:srgbClr val="000000"/>
                </a:solidFill>
                <a:latin typeface="微软雅黑" pitchFamily="34" charset="0"/>
                <a:ea typeface="微软雅黑" pitchFamily="34" charset="-122"/>
                <a:cs typeface="微软雅黑" pitchFamily="34" charset="-120"/>
              </a:rPr>
              <a:t>”可知，江豚数量的逐步恢复体现了自然环境的支撑服务功能增强，D正确</a:t>
            </a:r>
            <a:r>
              <a:rPr lang="en-US" altLang="zh-CN" sz="2000" b="0" i="0">
                <a:solidFill>
                  <a:srgbClr val="000000"/>
                </a:solidFill>
                <a:latin typeface="微软雅黑" pitchFamily="34" charset="0"/>
                <a:ea typeface="微软雅黑" pitchFamily="34" charset="-122"/>
                <a:cs typeface="微软雅黑" pitchFamily="34" charset="-120"/>
              </a:rPr>
              <a:t>；供给服务指的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是为人类提供自然资源等</a:t>
            </a:r>
            <a:r>
              <a:rPr lang="en-US" altLang="zh-CN" sz="2000" b="0" i="0" dirty="0">
                <a:solidFill>
                  <a:srgbClr val="000000"/>
                </a:solidFill>
                <a:latin typeface="微软雅黑" pitchFamily="34" charset="0"/>
                <a:ea typeface="微软雅黑" pitchFamily="34" charset="-122"/>
                <a:cs typeface="微软雅黑" pitchFamily="34" charset="-120"/>
              </a:rPr>
              <a:t>，调节服务指的是调节气候、净化空气和水质、涵养水源等</a:t>
            </a:r>
            <a:r>
              <a:rPr lang="en-US" altLang="zh-CN" sz="2000" b="0" i="0">
                <a:solidFill>
                  <a:srgbClr val="000000"/>
                </a:solidFill>
                <a:latin typeface="微软雅黑" pitchFamily="34" charset="0"/>
                <a:ea typeface="微软雅黑" pitchFamily="34" charset="-122"/>
                <a:cs typeface="微软雅黑" pitchFamily="34" charset="-120"/>
              </a:rPr>
              <a:t>，文化服务</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功能指人类从自然环境中获得的精神享受</a:t>
            </a:r>
            <a:r>
              <a:rPr lang="en-US" altLang="zh-CN" sz="2000" b="0" i="0" dirty="0">
                <a:solidFill>
                  <a:srgbClr val="000000"/>
                </a:solidFill>
                <a:latin typeface="微软雅黑" pitchFamily="34" charset="0"/>
                <a:ea typeface="微软雅黑" pitchFamily="34" charset="-122"/>
                <a:cs typeface="微软雅黑" pitchFamily="34" charset="-120"/>
              </a:rPr>
              <a:t>、审美体验等非物质收益，可陶冶人们的情操</a:t>
            </a:r>
            <a:r>
              <a:rPr lang="en-US" altLang="zh-CN" sz="2000" b="0" i="0">
                <a:solidFill>
                  <a:srgbClr val="000000"/>
                </a:solidFill>
                <a:latin typeface="微软雅黑" pitchFamily="34" charset="0"/>
                <a:ea typeface="微软雅黑" pitchFamily="34" charset="-122"/>
                <a:cs typeface="微软雅黑" pitchFamily="34" charset="-120"/>
              </a:rPr>
              <a:t>，丰富人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类的精神世界</a:t>
            </a:r>
            <a:r>
              <a:rPr lang="en-US" altLang="zh-CN" sz="2000" b="0" i="0" dirty="0">
                <a:solidFill>
                  <a:srgbClr val="000000"/>
                </a:solidFill>
                <a:latin typeface="微软雅黑" pitchFamily="34" charset="0"/>
                <a:ea typeface="微软雅黑" pitchFamily="34" charset="-122"/>
                <a:cs typeface="微软雅黑" pitchFamily="34" charset="-120"/>
              </a:rPr>
              <a:t>，江豚数量的恢复没有直接体现供给服务功能、</a:t>
            </a:r>
            <a:r>
              <a:rPr lang="en-US" altLang="zh-CN" sz="2000" b="0" i="0">
                <a:solidFill>
                  <a:srgbClr val="000000"/>
                </a:solidFill>
                <a:latin typeface="微软雅黑" pitchFamily="34" charset="0"/>
                <a:ea typeface="微软雅黑" pitchFamily="34" charset="-122"/>
                <a:cs typeface="微软雅黑" pitchFamily="34" charset="-120"/>
              </a:rPr>
              <a:t>调节服务功能和文化服务功能增强，</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A</a:t>
            </a:r>
            <a:r>
              <a:rPr lang="en-US" altLang="zh-CN" sz="2000" b="0" i="0" dirty="0">
                <a:solidFill>
                  <a:srgbClr val="000000"/>
                </a:solidFill>
                <a:latin typeface="微软雅黑" pitchFamily="34" charset="0"/>
                <a:ea typeface="微软雅黑" pitchFamily="34" charset="-122"/>
                <a:cs typeface="微软雅黑" pitchFamily="34" charset="-120"/>
              </a:rPr>
              <a:t>、B、C错误。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p:sp>
        <p:nvSpPr>
          <p:cNvPr id="2" name="QM_5_BD.26_1#fa0383f1d?pid=6235937b2&amp;color=0,0,0&amp;vtp=1&amp;bt=1&amp;bbb=1&amp;hb=1"/>
          <p:cNvSpPr/>
          <p:nvPr/>
        </p:nvSpPr>
        <p:spPr>
          <a:xfrm>
            <a:off x="722376" y="972000"/>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[福建厦门一中2025高二检测]</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下图示意甘肃省河西走廊石羊河流域及附近地区</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该区域分布有</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典型的</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山地</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绿洲</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荒漠</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复合生态系统</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且系统的供给服务年际波动显著</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pic>
        <p:nvPicPr>
          <p:cNvPr id="3" name="QM_5_BD.26_2#fa0383f1d?pid=6235937b2&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133088" y="1949646"/>
            <a:ext cx="3931920" cy="279806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3#c5f52888f.fixed?pid=bffeef750&amp;color=100,146,38&amp;vtp=1"/>
          <p:cNvSpPr/>
          <p:nvPr/>
        </p:nvSpPr>
        <p:spPr>
          <a:xfrm>
            <a:off x="5276088" y="905256"/>
            <a:ext cx="1609344" cy="1197864"/>
          </a:xfrm>
          <a:prstGeom prst="rect">
            <a:avLst/>
          </a:prstGeom>
          <a:noFill/>
          <a:ln/>
        </p:spPr>
        <p:txBody>
          <a:bodyPr wrap="square" lIns="0" tIns="0" rIns="0" bIns="0" rtlCol="0" anchor="ctr"/>
          <a:lstStyle/>
          <a:p>
            <a:pPr algn="ctr"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1</a:t>
            </a:r>
            <a:endParaRPr lang="en-US" altLang="zh-CN" sz="7200" dirty="0"/>
          </a:p>
        </p:txBody>
      </p:sp>
      <p:sp>
        <p:nvSpPr>
          <p:cNvPr id="3" name="C_3#c5f52888f.fixed?pid=bffeef750&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第一节</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自然环境的服务功能</a:t>
            </a:r>
            <a:endParaRPr lang="en-US" altLang="zh-CN" sz="4400" dirty="0"/>
          </a:p>
        </p:txBody>
      </p:sp>
      <p:pic>
        <p:nvPicPr>
          <p:cNvPr id="4" name="C_3#c5f52888f.fixed?pid=bffeef750&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c5f52888f.fixed?pid=bffeef750&amp;color=255,255,255&amp;vtp=1&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刷基础</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sp>
        <p:nvSpPr>
          <p:cNvPr id="2" name="QC_6_BD.27_1#dca8f024e?pid=fa0383f1d&amp;color=0,0,0&amp;mp=1&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8.</a:t>
            </a:r>
            <a:r>
              <a:rPr lang="en-US" altLang="zh-CN" sz="2000" b="0" i="0">
                <a:solidFill>
                  <a:srgbClr val="000000"/>
                </a:solidFill>
                <a:latin typeface="微软雅黑" pitchFamily="34" charset="0"/>
                <a:ea typeface="微软雅黑" pitchFamily="34" charset="-122"/>
                <a:cs typeface="微软雅黑" pitchFamily="34" charset="-120"/>
              </a:rPr>
              <a:t>绿洲生态系统分布于图中的(</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BD.27_2#dca8f024e.choices?pid=fa0383f1d&amp;color=0,0,0&amp;mp=1&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.甲区域</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B.乙区域</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C.丙区域</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.丁区域</a:t>
            </a:r>
            <a:endParaRPr lang="en-US" altLang="zh-CN" sz="2000" dirty="0"/>
          </a:p>
        </p:txBody>
      </p:sp>
      <p:sp>
        <p:nvSpPr>
          <p:cNvPr id="4" name="QC_6_AN.28_1#dca8f024e.bracket?pid=fa0383f1d&amp;color=0,0,0&amp;mp=1&amp;vpa=8&amp;vtp=1"/>
          <p:cNvSpPr/>
          <p:nvPr/>
        </p:nvSpPr>
        <p:spPr>
          <a:xfrm>
            <a:off x="4181539" y="96926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p:sp>
        <p:nvSpPr>
          <p:cNvPr id="2" name="QC_6_AS.29_1#dca8f024e?vop=1&amp;pid=fa0383f1d&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本题考查材料分析能力。绿洲一般分布在河流出山口处，这里地形相对平坦</a:t>
            </a:r>
            <a:r>
              <a:rPr lang="en-US" altLang="zh-CN" sz="2000" b="0" i="0">
                <a:solidFill>
                  <a:srgbClr val="000000"/>
                </a:solidFill>
                <a:latin typeface="微软雅黑" pitchFamily="34" charset="0"/>
                <a:ea typeface="微软雅黑" pitchFamily="34" charset="-122"/>
                <a:cs typeface="微软雅黑" pitchFamily="34" charset="-120"/>
              </a:rPr>
              <a:t>，有高山冰雪</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融水等水源补给</a:t>
            </a:r>
            <a:r>
              <a:rPr lang="en-US" altLang="zh-CN" sz="2000" b="0" i="0" dirty="0">
                <a:solidFill>
                  <a:srgbClr val="000000"/>
                </a:solidFill>
                <a:latin typeface="微软雅黑" pitchFamily="34" charset="0"/>
                <a:ea typeface="微软雅黑" pitchFamily="34" charset="-122"/>
                <a:cs typeface="微软雅黑" pitchFamily="34" charset="-120"/>
              </a:rPr>
              <a:t>，能形成相对湿润的环境，利于植被生长和人类活动。</a:t>
            </a:r>
            <a:r>
              <a:rPr lang="en-US" altLang="zh-CN" sz="2000" b="0" i="0">
                <a:solidFill>
                  <a:srgbClr val="000000"/>
                </a:solidFill>
                <a:latin typeface="微软雅黑" pitchFamily="34" charset="0"/>
                <a:ea typeface="微软雅黑" pitchFamily="34" charset="-122"/>
                <a:cs typeface="微软雅黑" pitchFamily="34" charset="-120"/>
              </a:rPr>
              <a:t>丙区域位于河流出山口，</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水分充足</a:t>
            </a:r>
            <a:r>
              <a:rPr lang="en-US" altLang="zh-CN" sz="2000" b="0" i="0" dirty="0">
                <a:solidFill>
                  <a:srgbClr val="000000"/>
                </a:solidFill>
                <a:latin typeface="微软雅黑" pitchFamily="34" charset="0"/>
                <a:ea typeface="微软雅黑" pitchFamily="34" charset="-122"/>
                <a:cs typeface="微软雅黑" pitchFamily="34" charset="-120"/>
              </a:rPr>
              <a:t>，符合绿洲分布的特征，C正确；甲区域、乙区域距离河流出山口较远</a:t>
            </a:r>
            <a:r>
              <a:rPr lang="en-US" altLang="zh-CN" sz="2000" b="0" i="0">
                <a:solidFill>
                  <a:srgbClr val="000000"/>
                </a:solidFill>
                <a:latin typeface="微软雅黑" pitchFamily="34" charset="0"/>
                <a:ea typeface="微软雅黑" pitchFamily="34" charset="-122"/>
                <a:cs typeface="微软雅黑" pitchFamily="34" charset="-120"/>
              </a:rPr>
              <a:t>，水源条件相对</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较差</a:t>
            </a:r>
            <a:r>
              <a:rPr lang="en-US" altLang="zh-CN" sz="2000" b="0" i="0" dirty="0">
                <a:solidFill>
                  <a:srgbClr val="000000"/>
                </a:solidFill>
                <a:latin typeface="微软雅黑" pitchFamily="34" charset="0"/>
                <a:ea typeface="微软雅黑" pitchFamily="34" charset="-122"/>
                <a:cs typeface="微软雅黑" pitchFamily="34" charset="-120"/>
              </a:rPr>
              <a:t>，A、B错误；丁区域海拔较高，地形条件不利于绿洲形成，D错误。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p:sp>
        <p:nvSpPr>
          <p:cNvPr id="2" name="QC_6_BD.30_1#a6029b2c6?pid=fa0383f1d&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9.为提升图示区域复合生态系统的生态服务效益，</a:t>
            </a:r>
            <a:r>
              <a:rPr lang="en-US" altLang="zh-CN" sz="2000" b="0" i="0">
                <a:solidFill>
                  <a:srgbClr val="000000"/>
                </a:solidFill>
                <a:latin typeface="微软雅黑" pitchFamily="34" charset="0"/>
                <a:ea typeface="微软雅黑" pitchFamily="34" charset="-122"/>
                <a:cs typeface="微软雅黑" pitchFamily="34" charset="-120"/>
              </a:rPr>
              <a:t>可采取的合理措施是(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31_1#a6029b2c6.bracket?pid=fa0383f1d&amp;color=0,0,0&amp;vpa=9&amp;vtp=1"/>
          <p:cNvSpPr/>
          <p:nvPr/>
        </p:nvSpPr>
        <p:spPr>
          <a:xfrm>
            <a:off x="8740839" y="96926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6_BD.30_2#a6029b2c6.choices?pid=fa0383f1d&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.在甲区域发展高耗水农业</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.在乙区域种植速生经济林</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C.在丙区域发展铁矿精炼业</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.在丁区域设置禁止开发区</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p:sp>
        <p:nvSpPr>
          <p:cNvPr id="2" name="QC_6_AS.32_1#a6029b2c6?vop=1&amp;pid=fa0383f1d&amp;color=0,0,0&amp;vtp=1&amp;bt=1&amp;bbb=1"/>
          <p:cNvSpPr/>
          <p:nvPr/>
        </p:nvSpPr>
        <p:spPr>
          <a:xfrm>
            <a:off x="722376" y="972000"/>
            <a:ext cx="10753344" cy="434785"/>
          </a:xfrm>
          <a:prstGeom prst="rect">
            <a:avLst/>
          </a:prstGeom>
          <a:noFill/>
          <a:ln/>
        </p:spPr>
        <p:txBody>
          <a:bodyPr wrap="none" lIns="0" tIns="0" rIns="0" bIns="0" rtlCol="0" anchor="t"/>
          <a:lstStyle/>
          <a:p>
            <a:pPr algn="l" latinLnBrk="1">
              <a:lnSpc>
                <a:spcPts val="39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本题考查可持续利用自然环境的服务。</a:t>
            </a:r>
            <a:endParaRPr lang="en-US" altLang="zh-CN" sz="2200" dirty="0"/>
          </a:p>
        </p:txBody>
      </p:sp>
      <p:pic>
        <p:nvPicPr>
          <p:cNvPr id="3" name="QC_6_AS.32_2#a6029b2c6?vop=1&amp;pid=fa0383f1d&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977640" y="1545913"/>
            <a:ext cx="4242816" cy="392277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p:sp>
        <p:nvSpPr>
          <p:cNvPr id="2" name="QM_5_BD.33_1#1a8d6bf46?pid=6235937b2&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[广东汕尾2025高二期末]</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KaiTi" pitchFamily="34" charset="-122"/>
                <a:cs typeface="Times New Roman" pitchFamily="34" charset="-120"/>
              </a:rPr>
              <a:t>2024</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Times New Roman" pitchFamily="34" charset="0"/>
                <a:ea typeface="KaiTi" pitchFamily="34" charset="-122"/>
                <a:cs typeface="Times New Roman" pitchFamily="34" charset="-120"/>
              </a:rPr>
              <a:t>12</a:t>
            </a:r>
            <a:r>
              <a:rPr lang="en-US" altLang="zh-CN" sz="2000" b="0" i="0" dirty="0">
                <a:solidFill>
                  <a:srgbClr val="000000"/>
                </a:solidFill>
                <a:latin typeface="微软雅黑" pitchFamily="34" charset="0"/>
                <a:ea typeface="楷体" pitchFamily="34" charset="-122"/>
                <a:cs typeface="微软雅黑" pitchFamily="34" charset="-120"/>
              </a:rPr>
              <a:t>月</a:t>
            </a:r>
            <a:r>
              <a:rPr lang="en-US" altLang="zh-CN" sz="2000" b="0" i="0" dirty="0">
                <a:solidFill>
                  <a:srgbClr val="000000"/>
                </a:solidFill>
                <a:latin typeface="Times New Roman" pitchFamily="34" charset="0"/>
                <a:ea typeface="KaiTi" pitchFamily="34" charset="-122"/>
                <a:cs typeface="Times New Roman" pitchFamily="34" charset="-120"/>
              </a:rPr>
              <a:t>31</a:t>
            </a:r>
            <a:r>
              <a:rPr lang="en-US" altLang="zh-CN" sz="2000" b="0" i="0" dirty="0">
                <a:solidFill>
                  <a:srgbClr val="000000"/>
                </a:solidFill>
                <a:latin typeface="微软雅黑" pitchFamily="34" charset="0"/>
                <a:ea typeface="楷体" pitchFamily="34" charset="-122"/>
                <a:cs typeface="微软雅黑" pitchFamily="34" charset="-120"/>
              </a:rPr>
              <a:t>日</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位于三江源国家级自然保护区内黄河干流上的玛尔</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挡水电站</a:t>
            </a:r>
            <a:r>
              <a:rPr lang="en-US" altLang="zh-CN" sz="2000" b="0" i="0" dirty="0">
                <a:solidFill>
                  <a:srgbClr val="000000"/>
                </a:solidFill>
                <a:latin typeface="Times New Roman" pitchFamily="34" charset="0"/>
                <a:ea typeface="KaiTi" pitchFamily="34" charset="-122"/>
                <a:cs typeface="Times New Roman" pitchFamily="34" charset="-120"/>
              </a:rPr>
              <a:t>5</a:t>
            </a:r>
            <a:r>
              <a:rPr lang="en-US" altLang="zh-CN" sz="2000" b="0" i="0" dirty="0">
                <a:solidFill>
                  <a:srgbClr val="000000"/>
                </a:solidFill>
                <a:latin typeface="微软雅黑" pitchFamily="34" charset="0"/>
                <a:ea typeface="楷体" pitchFamily="34" charset="-122"/>
                <a:cs typeface="微软雅黑" pitchFamily="34" charset="-120"/>
              </a:rPr>
              <a:t>台机组全部并网发电</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水电站建成蓄水后</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蓄水区的生态系统服务价值发生了变化</a:t>
            </a:r>
            <a:r>
              <a:rPr lang="en-US" altLang="zh-CN" sz="2000" b="0" i="0">
                <a:solidFill>
                  <a:srgbClr val="000000"/>
                </a:solidFill>
                <a:latin typeface="Times New Roman" pitchFamily="34" charset="0"/>
                <a:ea typeface="KaiTi" pitchFamily="34" charset="-122"/>
                <a:cs typeface="Times New Roman" pitchFamily="34" charset="-120"/>
              </a:rPr>
              <a:t>。</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如图示意水电站建成前后蓄水区生态系统服务价值变化</a:t>
            </a:r>
            <a:r>
              <a:rPr lang="en-US" altLang="zh-CN" sz="2000" b="0" i="0" dirty="0">
                <a:solidFill>
                  <a:srgbClr val="000000"/>
                </a:solidFill>
                <a:latin typeface="Times New Roman" pitchFamily="34" charset="0"/>
                <a:ea typeface="KaiTi" pitchFamily="34" charset="-122"/>
                <a:cs typeface="Times New Roman" pitchFamily="34" charset="-120"/>
              </a:rPr>
              <a:t>。据此完成下题。</a:t>
            </a:r>
            <a:endParaRPr lang="en-US" altLang="zh-CN" sz="2000" dirty="0"/>
          </a:p>
        </p:txBody>
      </p:sp>
      <p:pic>
        <p:nvPicPr>
          <p:cNvPr id="3" name="QM_5_BD.33_2#1a8d6bf46?pid=6235937b2&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465576" y="2406846"/>
            <a:ext cx="5248656" cy="278892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p:sp>
        <p:nvSpPr>
          <p:cNvPr id="2" name="QC_6_BD.34_1#ffe43f43f?pid=1a8d6bf46&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10.水电站建成蓄水后，蓄水区的气候调节服务价值下降，</a:t>
            </a:r>
            <a:r>
              <a:rPr lang="en-US" altLang="zh-CN" sz="2000" b="0" i="0">
                <a:solidFill>
                  <a:srgbClr val="000000"/>
                </a:solidFill>
                <a:latin typeface="微软雅黑" pitchFamily="34" charset="0"/>
                <a:ea typeface="微软雅黑" pitchFamily="34" charset="-122"/>
                <a:cs typeface="微软雅黑" pitchFamily="34" charset="-120"/>
              </a:rPr>
              <a:t>主要原因是(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35_1#ffe43f43f.bracket?pid=1a8d6bf46&amp;color=0,0,0&amp;vpa=10&amp;vtp=1"/>
          <p:cNvSpPr/>
          <p:nvPr/>
        </p:nvSpPr>
        <p:spPr>
          <a:xfrm>
            <a:off x="8648764"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6_BD.34_2#ffe43f43f.choices?pid=1a8d6bf46&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3015029" algn="l"/>
                <a:tab pos="5483957" algn="l"/>
                <a:tab pos="8473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.降水季节变化减小</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B.草地面积减少</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C.昼夜温差变化减小</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.林地面积减少</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p:sp>
        <p:nvSpPr>
          <p:cNvPr id="2" name="QC_6_AS.36_1#ffe43f43f?vop=1&amp;pid=1a8d6bf46&amp;color=0,0,0&amp;vtp=1&amp;bt=1&amp;bbb=1&amp;hb=1"/>
          <p:cNvSpPr/>
          <p:nvPr/>
        </p:nvSpPr>
        <p:spPr>
          <a:xfrm>
            <a:off x="722376" y="97200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本题考查可持续利用自然环境的服务。由材料可知</a:t>
            </a:r>
            <a:r>
              <a:rPr lang="en-US" altLang="zh-CN" sz="2000" b="0" i="0">
                <a:solidFill>
                  <a:srgbClr val="000000"/>
                </a:solidFill>
                <a:latin typeface="微软雅黑" pitchFamily="34" charset="0"/>
                <a:ea typeface="微软雅黑" pitchFamily="34" charset="-122"/>
                <a:cs typeface="微软雅黑" pitchFamily="34" charset="-120"/>
              </a:rPr>
              <a:t>，该水电站位于三江源国家级自然保护</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区</a:t>
            </a:r>
            <a:r>
              <a:rPr lang="en-US" altLang="zh-CN" sz="2000" b="0" i="0" dirty="0">
                <a:solidFill>
                  <a:srgbClr val="000000"/>
                </a:solidFill>
                <a:latin typeface="微软雅黑" pitchFamily="34" charset="0"/>
                <a:ea typeface="微软雅黑" pitchFamily="34" charset="-122"/>
                <a:cs typeface="微软雅黑" pitchFamily="34" charset="-120"/>
              </a:rPr>
              <a:t>，主要植被类型为草原，当水电站建成蓄水后，会淹没部分土地，</a:t>
            </a:r>
            <a:r>
              <a:rPr lang="en-US" altLang="zh-CN" sz="2000" b="0" i="0">
                <a:solidFill>
                  <a:srgbClr val="000000"/>
                </a:solidFill>
                <a:latin typeface="微软雅黑" pitchFamily="34" charset="0"/>
                <a:ea typeface="微软雅黑" pitchFamily="34" charset="-122"/>
                <a:cs typeface="微软雅黑" pitchFamily="34" charset="-120"/>
              </a:rPr>
              <a:t>导致蓄水区草地面积减少，</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草地所具有的调节气候的功能减弱</a:t>
            </a:r>
            <a:r>
              <a:rPr lang="en-US" altLang="zh-CN" sz="2000" b="0" i="0" dirty="0">
                <a:solidFill>
                  <a:srgbClr val="000000"/>
                </a:solidFill>
                <a:latin typeface="微软雅黑" pitchFamily="34" charset="0"/>
                <a:ea typeface="微软雅黑" pitchFamily="34" charset="-122"/>
                <a:cs typeface="微软雅黑" pitchFamily="34" charset="-120"/>
              </a:rPr>
              <a:t>，进而使得蓄水区的气候调节服务价值下降，B正确</a:t>
            </a:r>
            <a:r>
              <a:rPr lang="en-US" altLang="zh-CN" sz="2000" b="0" i="0">
                <a:solidFill>
                  <a:srgbClr val="000000"/>
                </a:solidFill>
                <a:latin typeface="微软雅黑" pitchFamily="34" charset="0"/>
                <a:ea typeface="微软雅黑" pitchFamily="34" charset="-122"/>
                <a:cs typeface="微软雅黑" pitchFamily="34" charset="-120"/>
              </a:rPr>
              <a:t>；降水季</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节变化减小和昼夜温差变化减小</a:t>
            </a:r>
            <a:r>
              <a:rPr lang="en-US" altLang="zh-CN" sz="2000" b="0" i="0" dirty="0">
                <a:solidFill>
                  <a:srgbClr val="000000"/>
                </a:solidFill>
                <a:latin typeface="微软雅黑" pitchFamily="34" charset="0"/>
                <a:ea typeface="微软雅黑" pitchFamily="34" charset="-122"/>
                <a:cs typeface="微软雅黑" pitchFamily="34" charset="-120"/>
              </a:rPr>
              <a:t>，一般来说会使气候更加稳定，</a:t>
            </a:r>
            <a:r>
              <a:rPr lang="en-US" altLang="zh-CN" sz="2000" b="0" i="0">
                <a:solidFill>
                  <a:srgbClr val="000000"/>
                </a:solidFill>
                <a:latin typeface="微软雅黑" pitchFamily="34" charset="0"/>
                <a:ea typeface="微软雅黑" pitchFamily="34" charset="-122"/>
                <a:cs typeface="微软雅黑" pitchFamily="34" charset="-120"/>
              </a:rPr>
              <a:t>气候调节服务价值应不会下降，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反而可能有一定提升</a:t>
            </a:r>
            <a:r>
              <a:rPr lang="en-US" altLang="zh-CN" sz="2000" b="0" i="0" dirty="0">
                <a:solidFill>
                  <a:srgbClr val="000000"/>
                </a:solidFill>
                <a:latin typeface="微软雅黑" pitchFamily="34" charset="0"/>
                <a:ea typeface="微软雅黑" pitchFamily="34" charset="-122"/>
                <a:cs typeface="微软雅黑" pitchFamily="34" charset="-120"/>
              </a:rPr>
              <a:t>，A、C错误；植被类型主要为草原</a:t>
            </a:r>
            <a:r>
              <a:rPr lang="en-US" altLang="zh-CN" sz="2000" b="0" i="0">
                <a:solidFill>
                  <a:srgbClr val="000000"/>
                </a:solidFill>
                <a:latin typeface="微软雅黑" pitchFamily="34" charset="0"/>
                <a:ea typeface="微软雅黑" pitchFamily="34" charset="-122"/>
                <a:cs typeface="微软雅黑" pitchFamily="34" charset="-120"/>
              </a:rPr>
              <a:t>，所以林地面积减少不是气候调节服务</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价值下降的主要原因</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F61A35-DAD1-7F64-55DA-81BF6EAB090E}"/>
            </a:ext>
          </a:extLst>
        </p:cNvPr>
        <p:cNvGrpSpPr/>
        <p:nvPr/>
      </p:nvGrpSpPr>
      <p:grpSpPr>
        <a:xfrm>
          <a:off x="0" y="0"/>
          <a:ext cx="0" cy="0"/>
          <a:chOff x="0" y="0"/>
          <a:chExt cx="0" cy="0"/>
        </a:xfrm>
      </p:grpSpPr>
    </p:spTree>
    <p:extLst>
      <p:ext uri="{BB962C8B-B14F-4D97-AF65-F5344CB8AC3E}">
        <p14:creationId xmlns:p14="http://schemas.microsoft.com/office/powerpoint/2010/main" val="159053545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p:sp>
        <p:nvSpPr>
          <p:cNvPr id="2" name="QM_6_BD.37_1#11771ecbc?pid=d53b7e6c7&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[河南郑州中原名校2025高二联考]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骆马湖是江苏省第四大淡水湖</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在南水北调东线工程中发挥</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着重要作用</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骆马湖生态优美</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水资源丰富</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骆马湖湖砂资源丰富</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采砂规模很大</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年开采量曾</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高达</a:t>
            </a:r>
            <a:r>
              <a:rPr lang="en-US" altLang="zh-CN" sz="2000" b="0" i="0" dirty="0">
                <a:solidFill>
                  <a:srgbClr val="000000"/>
                </a:solidFill>
                <a:latin typeface="Times New Roman" pitchFamily="34" charset="0"/>
                <a:ea typeface="KaiTi" pitchFamily="34" charset="-122"/>
                <a:cs typeface="Times New Roman" pitchFamily="34" charset="-120"/>
              </a:rPr>
              <a:t>1</a:t>
            </a:r>
            <a:r>
              <a:rPr lang="en-US" altLang="zh-CN" sz="2000" b="0" i="0" dirty="0">
                <a:solidFill>
                  <a:srgbClr val="000000"/>
                </a:solidFill>
                <a:latin typeface="微软雅黑" pitchFamily="34" charset="0"/>
                <a:ea typeface="楷体" pitchFamily="34" charset="-122"/>
                <a:cs typeface="微软雅黑" pitchFamily="34" charset="-120"/>
              </a:rPr>
              <a:t>亿吨</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但湖区采砂业于</a:t>
            </a:r>
            <a:r>
              <a:rPr lang="en-US" altLang="zh-CN" sz="2000" b="0" i="0" dirty="0">
                <a:solidFill>
                  <a:srgbClr val="000000"/>
                </a:solidFill>
                <a:latin typeface="Times New Roman" pitchFamily="34" charset="0"/>
                <a:ea typeface="KaiTi" pitchFamily="34" charset="-122"/>
                <a:cs typeface="Times New Roman" pitchFamily="34" charset="-120"/>
              </a:rPr>
              <a:t>2015</a:t>
            </a:r>
            <a:r>
              <a:rPr lang="en-US" altLang="zh-CN" sz="2000" b="0" i="0" dirty="0">
                <a:solidFill>
                  <a:srgbClr val="000000"/>
                </a:solidFill>
                <a:latin typeface="微软雅黑" pitchFamily="34" charset="0"/>
                <a:ea typeface="楷体" pitchFamily="34" charset="-122"/>
                <a:cs typeface="微软雅黑" pitchFamily="34" charset="-120"/>
              </a:rPr>
              <a:t>年被严格禁止</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下图为骆马湖位置示意图</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pic>
        <p:nvPicPr>
          <p:cNvPr id="3" name="QM_6_BD.37_2#11771ecbc?pid=d53b7e6c7&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059936" y="2406846"/>
            <a:ext cx="4069080" cy="3090672"/>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29.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p:sp>
        <p:nvSpPr>
          <p:cNvPr id="2" name="QC_7_BD.38_1#1bd161f0a?pid=11771ecbc&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11.</a:t>
            </a:r>
            <a:r>
              <a:rPr lang="en-US" altLang="zh-CN" sz="2000" b="0" i="0">
                <a:solidFill>
                  <a:srgbClr val="000000"/>
                </a:solidFill>
                <a:latin typeface="微软雅黑" pitchFamily="34" charset="0"/>
                <a:ea typeface="微软雅黑" pitchFamily="34" charset="-122"/>
                <a:cs typeface="微软雅黑" pitchFamily="34" charset="-120"/>
              </a:rPr>
              <a:t>骆马湖的主要调节服务功能为(</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7_BD.38_2#1bd161f0a.choices?pid=11771ecbc&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.维护生物多样性</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.提供水源</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.分洪</a:t>
            </a:r>
            <a:r>
              <a:rPr lang="en-US" altLang="zh-CN" sz="2000" b="0" i="0">
                <a:solidFill>
                  <a:srgbClr val="000000"/>
                </a:solidFill>
                <a:latin typeface="微软雅黑" pitchFamily="34" charset="0"/>
                <a:ea typeface="微软雅黑" pitchFamily="34" charset="-122"/>
                <a:cs typeface="微软雅黑" pitchFamily="34" charset="-120"/>
              </a:rPr>
              <a:t>、排涝功能</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.增加渔产</a:t>
            </a:r>
            <a:endParaRPr lang="en-US" altLang="zh-CN" sz="2000" dirty="0"/>
          </a:p>
        </p:txBody>
      </p:sp>
      <p:sp>
        <p:nvSpPr>
          <p:cNvPr id="4" name="QC_7_AN.39_1#1bd161f0a.bracket?pid=11771ecbc&amp;color=0,0,0&amp;vpa=11&amp;vtp=1"/>
          <p:cNvSpPr/>
          <p:nvPr/>
        </p:nvSpPr>
        <p:spPr>
          <a:xfrm>
            <a:off x="4584764" y="96926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QM_5_BD.1_1#a60bbda69?pid=78280b9bf&amp;color=0,0,0&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a:t>
            </a:r>
            <a:r>
              <a:rPr lang="en-US" altLang="zh-CN" sz="2000" b="0" i="0" spc="-50" dirty="0">
                <a:solidFill>
                  <a:srgbClr val="000000"/>
                </a:solidFill>
                <a:latin typeface="仿宋" pitchFamily="34" charset="0"/>
                <a:ea typeface="仿宋" pitchFamily="34" charset="-122"/>
                <a:cs typeface="仿宋" pitchFamily="34" charset="-120"/>
              </a:rPr>
              <a:t>吉林白城一中2025高二期末]</a:t>
            </a:r>
            <a:r>
              <a:rPr lang="en-US" altLang="zh-CN" sz="2000" b="0" i="0" spc="-50" dirty="0">
                <a:solidFill>
                  <a:srgbClr val="000000"/>
                </a:solidFill>
                <a:latin typeface="SimSun" pitchFamily="34" charset="0"/>
                <a:ea typeface="SimSun" pitchFamily="34" charset="-122"/>
                <a:cs typeface="SimSun" pitchFamily="34" charset="-120"/>
              </a:rPr>
              <a:t> </a:t>
            </a:r>
            <a:r>
              <a:rPr lang="en-US" altLang="zh-CN" sz="2000" b="0" i="0" spc="-50" dirty="0">
                <a:solidFill>
                  <a:srgbClr val="000000"/>
                </a:solidFill>
                <a:latin typeface="微软雅黑" pitchFamily="34" charset="0"/>
                <a:ea typeface="楷体" pitchFamily="34" charset="-122"/>
                <a:cs typeface="微软雅黑" pitchFamily="34" charset="-120"/>
              </a:rPr>
              <a:t>七星河国家级自然保护区位于三江平原腹地</a:t>
            </a:r>
            <a:r>
              <a:rPr lang="en-US" altLang="zh-CN" sz="2000" b="0" i="0" spc="-50" dirty="0">
                <a:solidFill>
                  <a:srgbClr val="000000"/>
                </a:solidFill>
                <a:latin typeface="Times New Roman" pitchFamily="34" charset="0"/>
                <a:ea typeface="KaiTi" pitchFamily="34" charset="-122"/>
                <a:cs typeface="Times New Roman" pitchFamily="34" charset="-120"/>
              </a:rPr>
              <a:t>，</a:t>
            </a:r>
            <a:r>
              <a:rPr lang="en-US" altLang="zh-CN" sz="2000" b="0" i="0" spc="-50">
                <a:solidFill>
                  <a:srgbClr val="000000"/>
                </a:solidFill>
                <a:latin typeface="微软雅黑" pitchFamily="34" charset="0"/>
                <a:ea typeface="楷体" pitchFamily="34" charset="-122"/>
                <a:cs typeface="微软雅黑" pitchFamily="34" charset="-120"/>
              </a:rPr>
              <a:t>总面积为</a:t>
            </a:r>
            <a:r>
              <a:rPr lang="en-US" altLang="zh-CN" sz="2000" b="0" i="0" spc="-50">
                <a:solidFill>
                  <a:srgbClr val="000000"/>
                </a:solidFill>
                <a:latin typeface="Times New Roman" pitchFamily="34" charset="0"/>
                <a:ea typeface="KaiTi" pitchFamily="34" charset="-122"/>
                <a:cs typeface="Times New Roman" pitchFamily="34" charset="-120"/>
              </a:rPr>
              <a:t>200km</a:t>
            </a:r>
            <a:r>
              <a:rPr lang="en-US" altLang="zh-CN" sz="2000" b="0" i="0">
                <a:solidFill>
                  <a:srgbClr val="000000"/>
                </a:solidFill>
                <a:latin typeface="Times New Roman" pitchFamily="34" charset="0"/>
                <a:ea typeface="SimSun" pitchFamily="34" charset="-122"/>
                <a:cs typeface="Times New Roman" pitchFamily="34" charset="-120"/>
              </a:rPr>
              <a:t> </a:t>
            </a:r>
            <a:r>
              <a:rPr lang="en-US" altLang="zh-CN" sz="2000" b="0" i="0" spc="-50" baseline="30000">
                <a:solidFill>
                  <a:srgbClr val="000000"/>
                </a:solidFill>
                <a:latin typeface="Times New Roman" pitchFamily="34" charset="0"/>
                <a:ea typeface="微软雅黑" pitchFamily="34" charset="-122"/>
                <a:cs typeface="Times New Roman" pitchFamily="34" charset="-120"/>
              </a:rPr>
              <a:t>2</a:t>
            </a:r>
            <a:r>
              <a:rPr lang="en-US" altLang="zh-CN" sz="100" b="0" i="0" kern="0" spc="-99900">
                <a:solidFill>
                  <a:srgbClr val="FFFFFF"/>
                </a:solidFill>
                <a:latin typeface="Times New Roman" pitchFamily="34" charset="0"/>
                <a:ea typeface="KaiTi" pitchFamily="34" charset="-122"/>
                <a:cs typeface="Times New Roman" pitchFamily="34" charset="-120"/>
              </a:rPr>
              <a:t> </a:t>
            </a:r>
            <a:r>
              <a:rPr lang="en-US" altLang="zh-CN" sz="2000" b="0" i="0" spc="-50">
                <a:solidFill>
                  <a:srgbClr val="000000"/>
                </a:solidFill>
                <a:latin typeface="Times New Roman" pitchFamily="34" charset="0"/>
                <a:ea typeface="KaiTi" pitchFamily="34" charset="-122"/>
                <a:cs typeface="Times New Roman" pitchFamily="34" charset="-120"/>
              </a:rPr>
              <a:t>，</a:t>
            </a:r>
            <a:r>
              <a:rPr lang="en-US" altLang="zh-CN" sz="2000" b="0" i="0" spc="-50">
                <a:solidFill>
                  <a:srgbClr val="000000"/>
                </a:solidFill>
                <a:latin typeface="微软雅黑" pitchFamily="34" charset="0"/>
                <a:ea typeface="楷体" pitchFamily="34" charset="-122"/>
                <a:cs typeface="微软雅黑" pitchFamily="34" charset="-120"/>
              </a:rPr>
              <a:t>平</a:t>
            </a:r>
          </a:p>
          <a:p>
            <a:pPr latinLnBrk="1">
              <a:lnSpc>
                <a:spcPts val="3600"/>
              </a:lnSpc>
            </a:pPr>
            <a:r>
              <a:rPr lang="en-US" altLang="zh-CN" sz="2000" b="0" i="0" spc="-50">
                <a:solidFill>
                  <a:srgbClr val="000000"/>
                </a:solidFill>
                <a:latin typeface="微软雅黑" pitchFamily="34" charset="0"/>
                <a:ea typeface="楷体" pitchFamily="34" charset="-122"/>
                <a:cs typeface="微软雅黑" pitchFamily="34" charset="-120"/>
              </a:rPr>
              <a:t>均海拔</a:t>
            </a:r>
            <a:r>
              <a:rPr lang="en-US" altLang="zh-CN" sz="2000" b="0" i="0" spc="-50" dirty="0">
                <a:solidFill>
                  <a:srgbClr val="000000"/>
                </a:solidFill>
                <a:latin typeface="Times New Roman" pitchFamily="34" charset="0"/>
                <a:ea typeface="KaiTi" pitchFamily="34" charset="-122"/>
                <a:cs typeface="Times New Roman" pitchFamily="34" charset="-120"/>
              </a:rPr>
              <a:t>54m，</a:t>
            </a:r>
            <a:r>
              <a:rPr lang="en-US" altLang="zh-CN" sz="2000" b="0" i="0" spc="-50" dirty="0">
                <a:solidFill>
                  <a:srgbClr val="000000"/>
                </a:solidFill>
                <a:latin typeface="微软雅黑" pitchFamily="34" charset="0"/>
                <a:ea typeface="楷体" pitchFamily="34" charset="-122"/>
                <a:cs typeface="微软雅黑" pitchFamily="34" charset="-120"/>
              </a:rPr>
              <a:t>七星河为该保护区的主要河流</a:t>
            </a:r>
            <a:r>
              <a:rPr lang="en-US" altLang="zh-CN" sz="2000" b="0" i="0" spc="-50" dirty="0">
                <a:solidFill>
                  <a:srgbClr val="000000"/>
                </a:solidFill>
                <a:latin typeface="Times New Roman" pitchFamily="34" charset="0"/>
                <a:ea typeface="KaiTi" pitchFamily="34" charset="-122"/>
                <a:cs typeface="Times New Roman" pitchFamily="34" charset="-120"/>
              </a:rPr>
              <a:t>，</a:t>
            </a:r>
            <a:r>
              <a:rPr lang="en-US" altLang="zh-CN" sz="2000" b="0" i="0" spc="-50" dirty="0">
                <a:solidFill>
                  <a:srgbClr val="000000"/>
                </a:solidFill>
                <a:latin typeface="微软雅黑" pitchFamily="34" charset="0"/>
                <a:ea typeface="楷体" pitchFamily="34" charset="-122"/>
                <a:cs typeface="微软雅黑" pitchFamily="34" charset="-120"/>
              </a:rPr>
              <a:t>保护区内湿地沼泽星罗棋布</a:t>
            </a:r>
            <a:r>
              <a:rPr lang="en-US" altLang="zh-CN" sz="2000" b="0" i="0" spc="-50">
                <a:solidFill>
                  <a:srgbClr val="000000"/>
                </a:solidFill>
                <a:latin typeface="Times New Roman" pitchFamily="34" charset="0"/>
                <a:ea typeface="KaiTi" pitchFamily="34" charset="-122"/>
                <a:cs typeface="Times New Roman" pitchFamily="34" charset="-120"/>
              </a:rPr>
              <a:t>，</a:t>
            </a:r>
            <a:r>
              <a:rPr lang="en-US" altLang="zh-CN" sz="2000" b="0" i="0" spc="-50">
                <a:solidFill>
                  <a:srgbClr val="000000"/>
                </a:solidFill>
                <a:latin typeface="微软雅黑" pitchFamily="34" charset="0"/>
                <a:ea typeface="楷体" pitchFamily="34" charset="-122"/>
                <a:cs typeface="微软雅黑" pitchFamily="34" charset="-120"/>
              </a:rPr>
              <a:t>河漫滩上分布着大片天</a:t>
            </a:r>
          </a:p>
          <a:p>
            <a:pPr latinLnBrk="1">
              <a:lnSpc>
                <a:spcPts val="3600"/>
              </a:lnSpc>
            </a:pPr>
            <a:r>
              <a:rPr lang="en-US" altLang="zh-CN" sz="2000" b="0" i="0" spc="-50">
                <a:solidFill>
                  <a:srgbClr val="000000"/>
                </a:solidFill>
                <a:latin typeface="微软雅黑" pitchFamily="34" charset="0"/>
                <a:ea typeface="楷体" pitchFamily="34" charset="-122"/>
                <a:cs typeface="微软雅黑" pitchFamily="34" charset="-120"/>
              </a:rPr>
              <a:t>然芦苇沼泽和湿草甸</a:t>
            </a:r>
            <a:r>
              <a:rPr lang="en-US" altLang="zh-CN" sz="2000" b="0" i="0" spc="-50" dirty="0">
                <a:solidFill>
                  <a:srgbClr val="000000"/>
                </a:solidFill>
                <a:latin typeface="Times New Roman" pitchFamily="34" charset="0"/>
                <a:ea typeface="KaiTi" pitchFamily="34" charset="-122"/>
                <a:cs typeface="Times New Roman" pitchFamily="34" charset="-120"/>
              </a:rPr>
              <a:t>。</a:t>
            </a:r>
            <a:r>
              <a:rPr lang="en-US" altLang="zh-CN" sz="2000" b="0" i="0" spc="-50" dirty="0">
                <a:solidFill>
                  <a:srgbClr val="000000"/>
                </a:solidFill>
                <a:latin typeface="微软雅黑" pitchFamily="34" charset="0"/>
                <a:ea typeface="楷体" pitchFamily="34" charset="-122"/>
                <a:cs typeface="微软雅黑" pitchFamily="34" charset="-120"/>
              </a:rPr>
              <a:t>该保护区内的湿地生态系统是三江平原保持最完整的内陆湿地生态系统</a:t>
            </a:r>
            <a:r>
              <a:rPr lang="en-US" altLang="zh-CN" sz="2000" b="0" i="0" spc="-50">
                <a:solidFill>
                  <a:srgbClr val="000000"/>
                </a:solidFill>
                <a:latin typeface="Times New Roman" pitchFamily="34" charset="0"/>
                <a:ea typeface="KaiTi" pitchFamily="34" charset="-122"/>
                <a:cs typeface="Times New Roman" pitchFamily="34" charset="-120"/>
              </a:rPr>
              <a:t>，</a:t>
            </a:r>
            <a:r>
              <a:rPr lang="en-US" altLang="zh-CN" sz="2000" b="0" i="0" spc="-50">
                <a:solidFill>
                  <a:srgbClr val="000000"/>
                </a:solidFill>
                <a:latin typeface="微软雅黑" pitchFamily="34" charset="0"/>
                <a:ea typeface="楷体" pitchFamily="34" charset="-122"/>
                <a:cs typeface="微软雅黑" pitchFamily="34" charset="-120"/>
              </a:rPr>
              <a:t>是</a:t>
            </a:r>
          </a:p>
          <a:p>
            <a:pPr latinLnBrk="1">
              <a:lnSpc>
                <a:spcPts val="3400"/>
              </a:lnSpc>
            </a:pPr>
            <a:r>
              <a:rPr lang="en-US" altLang="zh-CN" sz="2000" b="0" i="0" spc="-50">
                <a:solidFill>
                  <a:srgbClr val="000000"/>
                </a:solidFill>
                <a:latin typeface="微软雅黑" pitchFamily="34" charset="0"/>
                <a:ea typeface="楷体" pitchFamily="34" charset="-122"/>
                <a:cs typeface="微软雅黑" pitchFamily="34" charset="-120"/>
              </a:rPr>
              <a:t>当地珍稀水禽的主要停栖地和繁殖地</a:t>
            </a:r>
            <a:r>
              <a:rPr lang="en-US" altLang="zh-CN" sz="2000" b="0" i="0" spc="-50" dirty="0">
                <a:solidFill>
                  <a:srgbClr val="000000"/>
                </a:solidFill>
                <a:latin typeface="Times New Roman" pitchFamily="34" charset="0"/>
                <a:ea typeface="KaiTi" pitchFamily="34" charset="-122"/>
                <a:cs typeface="Times New Roman" pitchFamily="34" charset="-120"/>
              </a:rPr>
              <a:t>，</a:t>
            </a:r>
            <a:r>
              <a:rPr lang="en-US" altLang="zh-CN" sz="2000" b="0" i="0" spc="-50" dirty="0">
                <a:solidFill>
                  <a:srgbClr val="000000"/>
                </a:solidFill>
                <a:latin typeface="微软雅黑" pitchFamily="34" charset="0"/>
                <a:ea typeface="楷体" pitchFamily="34" charset="-122"/>
                <a:cs typeface="微软雅黑" pitchFamily="34" charset="-120"/>
              </a:rPr>
              <a:t>是东北亚鸟类迁徙的重要中转地</a:t>
            </a:r>
            <a:r>
              <a:rPr lang="en-US" altLang="zh-CN" sz="2000" b="0" i="0" spc="-50" dirty="0">
                <a:solidFill>
                  <a:srgbClr val="000000"/>
                </a:solidFill>
                <a:latin typeface="Times New Roman" pitchFamily="34" charset="0"/>
                <a:ea typeface="KaiTi" pitchFamily="34" charset="-122"/>
                <a:cs typeface="Times New Roman" pitchFamily="34" charset="-120"/>
              </a:rPr>
              <a:t>。据此完成下面小题。</a:t>
            </a:r>
            <a:endParaRPr lang="en-US" altLang="zh-CN" sz="2000" spc="-50" dirty="0"/>
          </a:p>
        </p:txBody>
      </p:sp>
      <p:sp>
        <p:nvSpPr>
          <p:cNvPr id="3" name="QC_6_BD.2_1#63b64654a?pid=a60bbda69&amp;color=0,0,0&amp;vtp=1&amp;bbb=1"/>
          <p:cNvSpPr/>
          <p:nvPr/>
        </p:nvSpPr>
        <p:spPr>
          <a:xfrm>
            <a:off x="722376" y="278365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a:solidFill>
                  <a:srgbClr val="000000"/>
                </a:solidFill>
                <a:latin typeface="微软雅黑" pitchFamily="34" charset="0"/>
                <a:ea typeface="微软雅黑" pitchFamily="34" charset="-122"/>
                <a:cs typeface="微软雅黑" pitchFamily="34" charset="-120"/>
              </a:rPr>
              <a:t>材料主要体现的七星河国家级自然保护区的生态服务功能是(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6_AN.3_1#63b64654a.bracket?pid=a60bbda69&amp;color=0,0,0&amp;vpa=1&amp;vtp=1"/>
          <p:cNvSpPr/>
          <p:nvPr/>
        </p:nvSpPr>
        <p:spPr>
          <a:xfrm>
            <a:off x="7724839" y="278365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5" name="QC_6_BD.2_2#63b64654a.choices?pid=a60bbda69&amp;color=0,0,0&amp;vtp=1&amp;bbb=1"/>
          <p:cNvSpPr/>
          <p:nvPr/>
        </p:nvSpPr>
        <p:spPr>
          <a:xfrm>
            <a:off x="722376" y="3240855"/>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.供给服务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B.调节服务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C.文化服务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.支撑服务</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30.xml><?xml version="1.0" encoding="utf-8"?>
<p:sld xmlns:a="http://schemas.openxmlformats.org/drawingml/2006/main" xmlns:r="http://schemas.openxmlformats.org/officeDocument/2006/relationships" xmlns:p="http://schemas.openxmlformats.org/presentationml/2006/main">
  <p:cSld name="Slide 31&amp;si=31">
    <p:spTree>
      <p:nvGrpSpPr>
        <p:cNvPr id="1" name=""/>
        <p:cNvGrpSpPr/>
        <p:nvPr/>
      </p:nvGrpSpPr>
      <p:grpSpPr>
        <a:xfrm>
          <a:off x="0" y="0"/>
          <a:ext cx="0" cy="0"/>
          <a:chOff x="0" y="0"/>
          <a:chExt cx="0" cy="0"/>
        </a:xfrm>
      </p:grpSpPr>
      <p:sp>
        <p:nvSpPr>
          <p:cNvPr id="2" name="QC_7_AS.40_1#1bd161f0a?vop=1&amp;pid=11771ecbc&amp;color=0,0,0&amp;vtp=1&amp;bt=1&amp;bbb=1&amp;hb=1"/>
          <p:cNvSpPr/>
          <p:nvPr/>
        </p:nvSpPr>
        <p:spPr>
          <a:xfrm>
            <a:off x="722376" y="97200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本题考查调节服务功能的表现。湖泊具有调蓄洪水的作用，</a:t>
            </a:r>
            <a:r>
              <a:rPr lang="en-US" altLang="zh-CN" sz="2000" b="0" i="0">
                <a:solidFill>
                  <a:srgbClr val="000000"/>
                </a:solidFill>
                <a:latin typeface="微软雅黑" pitchFamily="34" charset="0"/>
                <a:ea typeface="微软雅黑" pitchFamily="34" charset="-122"/>
                <a:cs typeface="微软雅黑" pitchFamily="34" charset="-120"/>
              </a:rPr>
              <a:t>在洪水期可以容纳部分的洪水，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降低下游地区的洪水水位</a:t>
            </a:r>
            <a:r>
              <a:rPr lang="en-US" altLang="zh-CN" sz="2000" b="0" i="0" dirty="0">
                <a:solidFill>
                  <a:srgbClr val="000000"/>
                </a:solidFill>
                <a:latin typeface="微软雅黑" pitchFamily="34" charset="0"/>
                <a:ea typeface="微软雅黑" pitchFamily="34" charset="-122"/>
                <a:cs typeface="微软雅黑" pitchFamily="34" charset="-120"/>
              </a:rPr>
              <a:t>，减轻洪涝灾害；在枯水期可以放水，补充下游地区的水量</a:t>
            </a:r>
            <a:r>
              <a:rPr lang="en-US" altLang="zh-CN" sz="2000" b="0" i="0">
                <a:solidFill>
                  <a:srgbClr val="000000"/>
                </a:solidFill>
                <a:latin typeface="微软雅黑" pitchFamily="34" charset="0"/>
                <a:ea typeface="微软雅黑" pitchFamily="34" charset="-122"/>
                <a:cs typeface="微软雅黑" pitchFamily="34" charset="-120"/>
              </a:rPr>
              <a:t>，起到调节</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水量的作用</a:t>
            </a:r>
            <a:r>
              <a:rPr lang="en-US" altLang="zh-CN" sz="2000" b="0" i="0" dirty="0">
                <a:solidFill>
                  <a:srgbClr val="000000"/>
                </a:solidFill>
                <a:latin typeface="微软雅黑" pitchFamily="34" charset="0"/>
                <a:ea typeface="微软雅黑" pitchFamily="34" charset="-122"/>
                <a:cs typeface="微软雅黑" pitchFamily="34" charset="-120"/>
              </a:rPr>
              <a:t>，这属于调节服务功能，C正确；</a:t>
            </a:r>
            <a:r>
              <a:rPr lang="en-US" altLang="zh-CN" sz="2000" b="0" i="0">
                <a:solidFill>
                  <a:srgbClr val="000000"/>
                </a:solidFill>
                <a:latin typeface="微软雅黑" pitchFamily="34" charset="0"/>
                <a:ea typeface="微软雅黑" pitchFamily="34" charset="-122"/>
                <a:cs typeface="微软雅黑" pitchFamily="34" charset="-120"/>
              </a:rPr>
              <a:t>维护生物多样性主要是自然环境的支撑服务功能，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它为其他服务功能提供基础支持</a:t>
            </a:r>
            <a:r>
              <a:rPr lang="en-US" altLang="zh-CN" sz="2000" b="0" i="0" dirty="0">
                <a:solidFill>
                  <a:srgbClr val="000000"/>
                </a:solidFill>
                <a:latin typeface="微软雅黑" pitchFamily="34" charset="0"/>
                <a:ea typeface="微软雅黑" pitchFamily="34" charset="-122"/>
                <a:cs typeface="微软雅黑" pitchFamily="34" charset="-120"/>
              </a:rPr>
              <a:t>，A错误；提供水源属于自然环境的供给服务功能</a:t>
            </a:r>
            <a:r>
              <a:rPr lang="en-US" altLang="zh-CN" sz="2000" b="0" i="0">
                <a:solidFill>
                  <a:srgbClr val="000000"/>
                </a:solidFill>
                <a:latin typeface="微软雅黑" pitchFamily="34" charset="0"/>
                <a:ea typeface="微软雅黑" pitchFamily="34" charset="-122"/>
                <a:cs typeface="微软雅黑" pitchFamily="34" charset="-120"/>
              </a:rPr>
              <a:t>，供给服务是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指自然环境为人类提供自然资源</a:t>
            </a:r>
            <a:r>
              <a:rPr lang="en-US" altLang="zh-CN" sz="2000" b="0" i="0" dirty="0">
                <a:solidFill>
                  <a:srgbClr val="000000"/>
                </a:solidFill>
                <a:latin typeface="微软雅黑" pitchFamily="34" charset="0"/>
                <a:ea typeface="微软雅黑" pitchFamily="34" charset="-122"/>
                <a:cs typeface="微软雅黑" pitchFamily="34" charset="-120"/>
              </a:rPr>
              <a:t>（如食物、水、木材）等，B错误</a:t>
            </a:r>
            <a:r>
              <a:rPr lang="en-US" altLang="zh-CN" sz="2000" b="0" i="0">
                <a:solidFill>
                  <a:srgbClr val="000000"/>
                </a:solidFill>
                <a:latin typeface="微软雅黑" pitchFamily="34" charset="0"/>
                <a:ea typeface="微软雅黑" pitchFamily="34" charset="-122"/>
                <a:cs typeface="微软雅黑" pitchFamily="34" charset="-120"/>
              </a:rPr>
              <a:t>；增加渔业产量是自然环境供</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给服务功能的一种体现</a:t>
            </a:r>
            <a:r>
              <a:rPr lang="en-US" altLang="zh-CN" sz="2000" b="0" i="0" dirty="0">
                <a:solidFill>
                  <a:srgbClr val="000000"/>
                </a:solidFill>
                <a:latin typeface="微软雅黑" pitchFamily="34" charset="0"/>
                <a:ea typeface="微软雅黑" pitchFamily="34" charset="-122"/>
                <a:cs typeface="微软雅黑" pitchFamily="34" charset="-120"/>
              </a:rPr>
              <a:t>，它为人类提供了渔业资源，不是调节服务功能，D错误。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name="Slide 32&amp;si=32">
    <p:spTree>
      <p:nvGrpSpPr>
        <p:cNvPr id="1" name=""/>
        <p:cNvGrpSpPr/>
        <p:nvPr/>
      </p:nvGrpSpPr>
      <p:grpSpPr>
        <a:xfrm>
          <a:off x="0" y="0"/>
          <a:ext cx="0" cy="0"/>
          <a:chOff x="0" y="0"/>
          <a:chExt cx="0" cy="0"/>
        </a:xfrm>
      </p:grpSpPr>
      <p:sp>
        <p:nvSpPr>
          <p:cNvPr id="2" name="QC_7_AS.40_2#1bd161f0a?vop=1&amp;pid=11771ecbc&amp;color=0,0,0&amp;mp=1&amp;vtp=1&amp;bt=1&amp;bbb=1&amp;hb=1"/>
          <p:cNvSpPr/>
          <p:nvPr/>
        </p:nvSpPr>
        <p:spPr>
          <a:xfrm>
            <a:off x="722376" y="972000"/>
            <a:ext cx="10753344" cy="1313434"/>
          </a:xfrm>
          <a:prstGeom prst="rect">
            <a:avLst/>
          </a:prstGeom>
          <a:noFill/>
          <a:ln/>
        </p:spPr>
        <p:txBody>
          <a:bodyPr wrap="none" lIns="0" tIns="0" rIns="0" bIns="0" rtlCol="0" anchor="t"/>
          <a:lstStyle/>
          <a:p>
            <a:pPr algn="l" latinLnBrk="1">
              <a:lnSpc>
                <a:spcPts val="3600"/>
              </a:lnSpc>
            </a:pPr>
            <a:r>
              <a:rPr lang="en-US" altLang="zh-CN" sz="2000" b="1" i="0" spc="-50" dirty="0">
                <a:solidFill>
                  <a:srgbClr val="000000"/>
                </a:solidFill>
                <a:latin typeface="微软雅黑" pitchFamily="34" charset="0"/>
                <a:ea typeface="微软雅黑" pitchFamily="34" charset="-122"/>
                <a:cs typeface="微软雅黑" pitchFamily="34" charset="-120"/>
              </a:rPr>
              <a:t>【易错警示】</a:t>
            </a:r>
            <a:r>
              <a:rPr lang="en-US" altLang="zh-CN" sz="2000" b="0" i="0" spc="-50" dirty="0">
                <a:solidFill>
                  <a:srgbClr val="000000"/>
                </a:solidFill>
                <a:latin typeface="SimSun" pitchFamily="34" charset="0"/>
                <a:ea typeface="SimSun" pitchFamily="34" charset="-122"/>
                <a:cs typeface="SimSun" pitchFamily="34" charset="-120"/>
              </a:rPr>
              <a:t> </a:t>
            </a:r>
            <a:r>
              <a:rPr lang="en-US" altLang="zh-CN" sz="2000" b="0" i="0" spc="-50" dirty="0">
                <a:solidFill>
                  <a:srgbClr val="000000"/>
                </a:solidFill>
                <a:latin typeface="微软雅黑" pitchFamily="34" charset="0"/>
                <a:ea typeface="微软雅黑" pitchFamily="34" charset="-122"/>
                <a:cs typeface="微软雅黑" pitchFamily="34" charset="-120"/>
              </a:rPr>
              <a:t>本题易错选A，错因在于不能正确区别调节服务和支撑服务功能</a:t>
            </a:r>
            <a:r>
              <a:rPr lang="en-US" altLang="zh-CN" sz="2000" b="0" i="0" spc="-50">
                <a:solidFill>
                  <a:srgbClr val="000000"/>
                </a:solidFill>
                <a:latin typeface="微软雅黑" pitchFamily="34" charset="0"/>
                <a:ea typeface="微软雅黑" pitchFamily="34" charset="-122"/>
                <a:cs typeface="微软雅黑" pitchFamily="34" charset="-120"/>
              </a:rPr>
              <a:t>。调节服务主要作用</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对象是人类生存的环境条件</a:t>
            </a:r>
            <a:r>
              <a:rPr lang="en-US" altLang="zh-CN" sz="2000" b="0" i="0" spc="-50" dirty="0">
                <a:solidFill>
                  <a:srgbClr val="000000"/>
                </a:solidFill>
                <a:latin typeface="微软雅黑" pitchFamily="34" charset="0"/>
                <a:ea typeface="微软雅黑" pitchFamily="34" charset="-122"/>
                <a:cs typeface="微软雅黑" pitchFamily="34" charset="-120"/>
              </a:rPr>
              <a:t>，如气候、水质等，为人类提供更适宜的生活和生产环境</a:t>
            </a:r>
            <a:r>
              <a:rPr lang="en-US" altLang="zh-CN" sz="2000" b="0" i="0" spc="-50">
                <a:solidFill>
                  <a:srgbClr val="000000"/>
                </a:solidFill>
                <a:latin typeface="微软雅黑" pitchFamily="34" charset="0"/>
                <a:ea typeface="微软雅黑" pitchFamily="34" charset="-122"/>
                <a:cs typeface="微软雅黑" pitchFamily="34" charset="-120"/>
              </a:rPr>
              <a:t>。而支撑服务</a:t>
            </a:r>
          </a:p>
          <a:p>
            <a:pPr latinLnBrk="1">
              <a:lnSpc>
                <a:spcPts val="3500"/>
              </a:lnSpc>
            </a:pPr>
            <a:r>
              <a:rPr lang="en-US" altLang="zh-CN" sz="2000" b="0" i="0" spc="-50">
                <a:solidFill>
                  <a:srgbClr val="000000"/>
                </a:solidFill>
                <a:latin typeface="微软雅黑" pitchFamily="34" charset="0"/>
                <a:ea typeface="微软雅黑" pitchFamily="34" charset="-122"/>
                <a:cs typeface="微软雅黑" pitchFamily="34" charset="-120"/>
              </a:rPr>
              <a:t>作用对象更侧重于生态系统本身</a:t>
            </a:r>
            <a:r>
              <a:rPr lang="en-US" altLang="zh-CN" sz="2000" b="0" i="0" spc="-50" dirty="0">
                <a:solidFill>
                  <a:srgbClr val="000000"/>
                </a:solidFill>
                <a:latin typeface="微软雅黑" pitchFamily="34" charset="0"/>
                <a:ea typeface="微软雅黑" pitchFamily="34" charset="-122"/>
                <a:cs typeface="微软雅黑" pitchFamily="34" charset="-120"/>
              </a:rPr>
              <a:t>，维持生态系统的结构和功能稳定，保障生态系统的正常运转。</a:t>
            </a:r>
            <a:endParaRPr lang="en-US" altLang="zh-CN" sz="20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345F91-77BD-AEB7-8EF8-59BD25B9A29A}"/>
            </a:ext>
          </a:extLst>
        </p:cNvPr>
        <p:cNvGrpSpPr/>
        <p:nvPr/>
      </p:nvGrpSpPr>
      <p:grpSpPr>
        <a:xfrm>
          <a:off x="0" y="0"/>
          <a:ext cx="0" cy="0"/>
          <a:chOff x="0" y="0"/>
          <a:chExt cx="0" cy="0"/>
        </a:xfrm>
      </p:grpSpPr>
    </p:spTree>
    <p:extLst>
      <p:ext uri="{BB962C8B-B14F-4D97-AF65-F5344CB8AC3E}">
        <p14:creationId xmlns:p14="http://schemas.microsoft.com/office/powerpoint/2010/main" val="87388222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name="Slide 33&amp;si=33">
    <p:spTree>
      <p:nvGrpSpPr>
        <p:cNvPr id="1" name=""/>
        <p:cNvGrpSpPr/>
        <p:nvPr/>
      </p:nvGrpSpPr>
      <p:grpSpPr>
        <a:xfrm>
          <a:off x="0" y="0"/>
          <a:ext cx="0" cy="0"/>
          <a:chOff x="0" y="0"/>
          <a:chExt cx="0" cy="0"/>
        </a:xfrm>
      </p:grpSpPr>
      <p:sp>
        <p:nvSpPr>
          <p:cNvPr id="2" name="QC_7_BD.41_1#56aa3ff8b?pid=11771ecbc&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12.</a:t>
            </a:r>
            <a:r>
              <a:rPr lang="en-US" altLang="zh-CN" sz="2000" b="0" i="0">
                <a:solidFill>
                  <a:srgbClr val="000000"/>
                </a:solidFill>
                <a:latin typeface="微软雅黑" pitchFamily="34" charset="0"/>
                <a:ea typeface="微软雅黑" pitchFamily="34" charset="-122"/>
                <a:cs typeface="微软雅黑" pitchFamily="34" charset="-120"/>
              </a:rPr>
              <a:t>骆马湖在南水北调东线工程中的主要作用是(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7_AN.42_1#56aa3ff8b.bracket?pid=11771ecbc&amp;color=0,0,0&amp;vpa=12&amp;vtp=1"/>
          <p:cNvSpPr/>
          <p:nvPr/>
        </p:nvSpPr>
        <p:spPr>
          <a:xfrm>
            <a:off x="6108764" y="96926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7_BD.41_2#56aa3ff8b.choices?pid=11771ecbc&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634029" algn="l"/>
                <a:tab pos="5483957" algn="l"/>
                <a:tab pos="8092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.增加输水量</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B.缩短输水距离</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C.降解污染物</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.提高输水效率</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p:cSld name="Slide 34&amp;si=34">
    <p:spTree>
      <p:nvGrpSpPr>
        <p:cNvPr id="1" name=""/>
        <p:cNvGrpSpPr/>
        <p:nvPr/>
      </p:nvGrpSpPr>
      <p:grpSpPr>
        <a:xfrm>
          <a:off x="0" y="0"/>
          <a:ext cx="0" cy="0"/>
          <a:chOff x="0" y="0"/>
          <a:chExt cx="0" cy="0"/>
        </a:xfrm>
      </p:grpSpPr>
      <p:sp>
        <p:nvSpPr>
          <p:cNvPr id="2" name="QC_7_AS.43_1#56aa3ff8b?vop=1&amp;pid=11771ecbc&amp;color=0,0,0&amp;vtp=1&amp;bt=1&amp;bbb=1&amp;hb=1"/>
          <p:cNvSpPr/>
          <p:nvPr/>
        </p:nvSpPr>
        <p:spPr>
          <a:xfrm>
            <a:off x="722376" y="97200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本题考查调节服务功能的作用。骆马湖主要是起到调蓄和中转的作用</a:t>
            </a:r>
            <a:r>
              <a:rPr lang="en-US" altLang="zh-CN" sz="2000" b="0" i="0">
                <a:solidFill>
                  <a:srgbClr val="000000"/>
                </a:solidFill>
                <a:latin typeface="微软雅黑" pitchFamily="34" charset="0"/>
                <a:ea typeface="微软雅黑" pitchFamily="34" charset="-122"/>
                <a:cs typeface="微软雅黑" pitchFamily="34" charset="-120"/>
              </a:rPr>
              <a:t>，输水量主要取决于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水源地的水量和沿线的取水情况</a:t>
            </a:r>
            <a:r>
              <a:rPr lang="en-US" altLang="zh-CN" sz="2000" b="0" i="0" dirty="0">
                <a:solidFill>
                  <a:srgbClr val="000000"/>
                </a:solidFill>
                <a:latin typeface="微软雅黑" pitchFamily="34" charset="0"/>
                <a:ea typeface="微软雅黑" pitchFamily="34" charset="-122"/>
                <a:cs typeface="微软雅黑" pitchFamily="34" charset="-120"/>
              </a:rPr>
              <a:t>，A错误；骆马湖在南水北调东线工程的输水线路上</a:t>
            </a:r>
            <a:r>
              <a:rPr lang="en-US" altLang="zh-CN" sz="2000" b="0" i="0">
                <a:solidFill>
                  <a:srgbClr val="000000"/>
                </a:solidFill>
                <a:latin typeface="微软雅黑" pitchFamily="34" charset="0"/>
                <a:ea typeface="微软雅黑" pitchFamily="34" charset="-122"/>
                <a:cs typeface="微软雅黑" pitchFamily="34" charset="-120"/>
              </a:rPr>
              <a:t>，它的存在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并没有起到缩短输水距离的作用</a:t>
            </a:r>
            <a:r>
              <a:rPr lang="en-US" altLang="zh-CN" sz="2000" b="0" i="0" dirty="0">
                <a:solidFill>
                  <a:srgbClr val="000000"/>
                </a:solidFill>
                <a:latin typeface="微软雅黑" pitchFamily="34" charset="0"/>
                <a:ea typeface="微软雅黑" pitchFamily="34" charset="-122"/>
                <a:cs typeface="微软雅黑" pitchFamily="34" charset="-120"/>
              </a:rPr>
              <a:t>，B错误；从提高水质角度看，</a:t>
            </a:r>
            <a:r>
              <a:rPr lang="en-US" altLang="zh-CN" sz="2000" b="0" i="0">
                <a:solidFill>
                  <a:srgbClr val="000000"/>
                </a:solidFill>
                <a:latin typeface="微软雅黑" pitchFamily="34" charset="0"/>
                <a:ea typeface="微软雅黑" pitchFamily="34" charset="-122"/>
                <a:cs typeface="微软雅黑" pitchFamily="34" charset="-120"/>
              </a:rPr>
              <a:t>水体汇入骆马湖之后，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由于骆马湖面积大，水量丰富）湖泊可以降解污染物，提高水质，C正确</a:t>
            </a:r>
            <a:r>
              <a:rPr lang="en-US" altLang="zh-CN" sz="2000" b="0" i="0">
                <a:solidFill>
                  <a:srgbClr val="000000"/>
                </a:solidFill>
                <a:latin typeface="微软雅黑" pitchFamily="34" charset="0"/>
                <a:ea typeface="微软雅黑" pitchFamily="34" charset="-122"/>
                <a:cs typeface="微软雅黑" pitchFamily="34" charset="-120"/>
              </a:rPr>
              <a:t>；骆马湖可以起到调</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蓄和中转的作用</a:t>
            </a:r>
            <a:r>
              <a:rPr lang="en-US" altLang="zh-CN" sz="2000" b="0" i="0" dirty="0">
                <a:solidFill>
                  <a:srgbClr val="000000"/>
                </a:solidFill>
                <a:latin typeface="微软雅黑" pitchFamily="34" charset="0"/>
                <a:ea typeface="微软雅黑" pitchFamily="34" charset="-122"/>
                <a:cs typeface="微软雅黑" pitchFamily="34" charset="-120"/>
              </a:rPr>
              <a:t>，在输水过程中，可以根据需要调节水位和流量，</a:t>
            </a:r>
            <a:r>
              <a:rPr lang="en-US" altLang="zh-CN" sz="2000" b="0" i="0">
                <a:solidFill>
                  <a:srgbClr val="000000"/>
                </a:solidFill>
                <a:latin typeface="微软雅黑" pitchFamily="34" charset="0"/>
                <a:ea typeface="微软雅黑" pitchFamily="34" charset="-122"/>
                <a:cs typeface="微软雅黑" pitchFamily="34" charset="-120"/>
              </a:rPr>
              <a:t>保证输水的稳定性和连续性，</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但不会提高输水效率</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5.xml><?xml version="1.0" encoding="utf-8"?>
<p:sld xmlns:a="http://schemas.openxmlformats.org/drawingml/2006/main" xmlns:r="http://schemas.openxmlformats.org/officeDocument/2006/relationships" xmlns:p="http://schemas.openxmlformats.org/presentationml/2006/main">
  <p:cSld name="Slide 35&amp;si=35">
    <p:spTree>
      <p:nvGrpSpPr>
        <p:cNvPr id="1" name=""/>
        <p:cNvGrpSpPr/>
        <p:nvPr/>
      </p:nvGrpSpPr>
      <p:grpSpPr>
        <a:xfrm>
          <a:off x="0" y="0"/>
          <a:ext cx="0" cy="0"/>
          <a:chOff x="0" y="0"/>
          <a:chExt cx="0" cy="0"/>
        </a:xfrm>
      </p:grpSpPr>
      <p:sp>
        <p:nvSpPr>
          <p:cNvPr id="2" name="C_3#c1c5c9e03.fixed?pid=bffeef750&amp;color=100,146,38&amp;vtp=1"/>
          <p:cNvSpPr/>
          <p:nvPr/>
        </p:nvSpPr>
        <p:spPr>
          <a:xfrm>
            <a:off x="5276088" y="905256"/>
            <a:ext cx="1609344" cy="1197864"/>
          </a:xfrm>
          <a:prstGeom prst="rect">
            <a:avLst/>
          </a:prstGeom>
          <a:noFill/>
          <a:ln/>
        </p:spPr>
        <p:txBody>
          <a:bodyPr wrap="square" lIns="0" tIns="0" rIns="0" bIns="0" rtlCol="0" anchor="ctr"/>
          <a:lstStyle/>
          <a:p>
            <a:pPr algn="ctr"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1</a:t>
            </a:r>
            <a:endParaRPr lang="en-US" altLang="zh-CN" sz="7200" dirty="0"/>
          </a:p>
        </p:txBody>
      </p:sp>
      <p:sp>
        <p:nvSpPr>
          <p:cNvPr id="3" name="C_3#c1c5c9e03.fixed?pid=bffeef750&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第一节</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自然环境的服务功能</a:t>
            </a:r>
            <a:endParaRPr lang="en-US" altLang="zh-CN" sz="4400" dirty="0"/>
          </a:p>
        </p:txBody>
      </p:sp>
      <p:pic>
        <p:nvPicPr>
          <p:cNvPr id="4" name="C_3#c1c5c9e03.fixed?pid=bffeef750&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c1c5c9e03.fixed?pid=bffeef750&amp;color=255,255,255&amp;vtp=1&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刷提升</a:t>
            </a:r>
            <a:endParaRPr lang="en-US" altLang="zh-CN" sz="2800" dirty="0"/>
          </a:p>
        </p:txBody>
      </p:sp>
    </p:spTree>
  </p:cSld>
  <p:clrMapOvr>
    <a:masterClrMapping/>
  </p:clrMapOvr>
  <p:transition>
    <p:fade/>
  </p:transition>
</p:sld>
</file>

<file path=ppt/slides/slide36.xml><?xml version="1.0" encoding="utf-8"?>
<p:sld xmlns:a="http://schemas.openxmlformats.org/drawingml/2006/main" xmlns:r="http://schemas.openxmlformats.org/officeDocument/2006/relationships" xmlns:p="http://schemas.openxmlformats.org/presentationml/2006/main">
  <p:cSld name="Slide 36&amp;si=36">
    <p:spTree>
      <p:nvGrpSpPr>
        <p:cNvPr id="1" name=""/>
        <p:cNvGrpSpPr/>
        <p:nvPr/>
      </p:nvGrpSpPr>
      <p:grpSpPr>
        <a:xfrm>
          <a:off x="0" y="0"/>
          <a:ext cx="0" cy="0"/>
          <a:chOff x="0" y="0"/>
          <a:chExt cx="0" cy="0"/>
        </a:xfrm>
      </p:grpSpPr>
      <p:sp>
        <p:nvSpPr>
          <p:cNvPr id="2" name="QM_4_BD.44_1#d91486e56?pid=c1c5c9e03&amp;color=0,0,0&amp;vtp=1&amp;bt=1&amp;bbb=1&amp;hb=1"/>
          <p:cNvSpPr/>
          <p:nvPr/>
        </p:nvSpPr>
        <p:spPr>
          <a:xfrm>
            <a:off x="722376" y="972000"/>
            <a:ext cx="10753344" cy="22147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[湖南永州2025三模]</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生态系统服务价值是指人类从生态系统中得到的惠益</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以货币或非货币化</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衡量</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包括物质供给</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环境调节</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文化服务及生命维持功能</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生态经济连接生态和经济</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是经</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济的生态化和生态的良性化</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生态经济发展效益最终会体现在生态系统服务价值的增长上</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我国</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新疆哈巴河县毗邻哈萨克斯坦</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俄罗斯</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下表是该县</a:t>
            </a:r>
            <a:r>
              <a:rPr lang="en-US" altLang="zh-CN" sz="2000" b="0" i="0" dirty="0">
                <a:solidFill>
                  <a:srgbClr val="000000"/>
                </a:solidFill>
                <a:latin typeface="Times New Roman" pitchFamily="34" charset="0"/>
                <a:ea typeface="KaiTi" pitchFamily="34" charset="-122"/>
                <a:cs typeface="Times New Roman" pitchFamily="34" charset="-120"/>
              </a:rPr>
              <a:t>2020</a:t>
            </a:r>
            <a:r>
              <a:rPr lang="en-US" altLang="zh-CN" sz="2000" b="0" i="0" dirty="0">
                <a:solidFill>
                  <a:srgbClr val="000000"/>
                </a:solidFill>
                <a:latin typeface="微软雅黑" pitchFamily="34" charset="0"/>
                <a:ea typeface="楷体" pitchFamily="34" charset="-122"/>
                <a:cs typeface="微软雅黑" pitchFamily="34" charset="-120"/>
              </a:rPr>
              <a:t>年和</a:t>
            </a:r>
            <a:r>
              <a:rPr lang="en-US" altLang="zh-CN" sz="2000" b="0" i="0" dirty="0">
                <a:solidFill>
                  <a:srgbClr val="000000"/>
                </a:solidFill>
                <a:latin typeface="Times New Roman" pitchFamily="34" charset="0"/>
                <a:ea typeface="KaiTi" pitchFamily="34" charset="-122"/>
                <a:cs typeface="Times New Roman" pitchFamily="34" charset="-120"/>
              </a:rPr>
              <a:t>2030</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预测</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生态系统服务价值</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评估值</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graphicFrame>
        <p:nvGraphicFramePr>
          <p:cNvPr id="37" name="QM_4_BD.44_2#d91486e56?colgroup=7,16,16&amp;pid=c1c5c9e03&amp;color=0,0,0&amp;vtp=1&amp;bbb=1"/>
          <p:cNvGraphicFramePr>
            <a:graphicFrameLocks noGrp="1"/>
          </p:cNvGraphicFramePr>
          <p:nvPr>
            <p:extLst>
              <p:ext uri="{D42A27DB-BD31-4B8C-83A1-F6EECF244321}">
                <p14:modId xmlns:p14="http://schemas.microsoft.com/office/powerpoint/2010/main" val="3562680376"/>
              </p:ext>
            </p:extLst>
          </p:nvPr>
        </p:nvGraphicFramePr>
        <p:xfrm>
          <a:off x="722376" y="3321246"/>
          <a:ext cx="10680192" cy="2112519"/>
        </p:xfrm>
        <a:graphic>
          <a:graphicData uri="http://schemas.openxmlformats.org/drawingml/2006/table">
            <a:tbl>
              <a:tblPr/>
              <a:tblGrid>
                <a:gridCol w="2157984">
                  <a:extLst>
                    <a:ext uri="{9D8B030D-6E8A-4147-A177-3AD203B41FA5}">
                      <a16:colId xmlns:a16="http://schemas.microsoft.com/office/drawing/2014/main" val="20000"/>
                    </a:ext>
                  </a:extLst>
                </a:gridCol>
                <a:gridCol w="2130552">
                  <a:extLst>
                    <a:ext uri="{9D8B030D-6E8A-4147-A177-3AD203B41FA5}">
                      <a16:colId xmlns:a16="http://schemas.microsoft.com/office/drawing/2014/main" val="20001"/>
                    </a:ext>
                  </a:extLst>
                </a:gridCol>
                <a:gridCol w="2130552">
                  <a:extLst>
                    <a:ext uri="{9D8B030D-6E8A-4147-A177-3AD203B41FA5}">
                      <a16:colId xmlns:a16="http://schemas.microsoft.com/office/drawing/2014/main" val="20002"/>
                    </a:ext>
                  </a:extLst>
                </a:gridCol>
                <a:gridCol w="2130552">
                  <a:extLst>
                    <a:ext uri="{9D8B030D-6E8A-4147-A177-3AD203B41FA5}">
                      <a16:colId xmlns:a16="http://schemas.microsoft.com/office/drawing/2014/main" val="20003"/>
                    </a:ext>
                  </a:extLst>
                </a:gridCol>
                <a:gridCol w="2130552">
                  <a:extLst>
                    <a:ext uri="{9D8B030D-6E8A-4147-A177-3AD203B41FA5}">
                      <a16:colId xmlns:a16="http://schemas.microsoft.com/office/drawing/2014/main" val="20004"/>
                    </a:ext>
                  </a:extLst>
                </a:gridCol>
              </a:tblGrid>
              <a:tr h="417132">
                <a:tc rowSpan="2">
                  <a:txBody>
                    <a:bodyPr/>
                    <a:lstStyle/>
                    <a:p>
                      <a:pPr algn="ctr" latinLnBrk="1" hangingPunct="0">
                        <a:lnSpc>
                          <a:spcPts val="3000"/>
                        </a:lnSpc>
                      </a:pPr>
                      <a:r>
                        <a:rPr lang="en-US" altLang="zh-CN" sz="2000" b="1" i="0">
                          <a:solidFill>
                            <a:srgbClr val="000000"/>
                          </a:solidFill>
                          <a:latin typeface="Times New Roman" pitchFamily="34" charset="0"/>
                          <a:ea typeface="KaiTi" pitchFamily="34" charset="-122"/>
                          <a:cs typeface="Times New Roman" pitchFamily="34" charset="-120"/>
                        </a:rPr>
                        <a:t>项目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ctr" latinLnBrk="1" hangingPunct="0">
                        <a:lnSpc>
                          <a:spcPts val="3000"/>
                        </a:lnSpc>
                      </a:pPr>
                      <a:r>
                        <a:rPr lang="en-US" altLang="zh-CN" sz="2000" b="1" i="0">
                          <a:solidFill>
                            <a:srgbClr val="000000"/>
                          </a:solidFill>
                          <a:latin typeface="Times New Roman" pitchFamily="34" charset="0"/>
                          <a:ea typeface="KaiTi" pitchFamily="34" charset="-122"/>
                          <a:cs typeface="Times New Roman" pitchFamily="34" charset="-120"/>
                        </a:rPr>
                        <a:t>2020年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tc gridSpan="2">
                  <a:txBody>
                    <a:bodyPr/>
                    <a:lstStyle/>
                    <a:p>
                      <a:pPr algn="ctr" latinLnBrk="1" hangingPunct="0">
                        <a:lnSpc>
                          <a:spcPts val="3000"/>
                        </a:lnSpc>
                      </a:pPr>
                      <a:r>
                        <a:rPr lang="en-US" altLang="zh-CN" sz="2000" b="1" i="0">
                          <a:solidFill>
                            <a:srgbClr val="000000"/>
                          </a:solidFill>
                          <a:latin typeface="Times New Roman" pitchFamily="34" charset="0"/>
                          <a:ea typeface="KaiTi" pitchFamily="34" charset="-122"/>
                          <a:cs typeface="Times New Roman" pitchFamily="34" charset="-120"/>
                        </a:rPr>
                        <a:t>2030年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extLst>
                  <a:ext uri="{0D108BD9-81ED-4DB2-BD59-A6C34878D82A}">
                    <a16:rowId xmlns:a16="http://schemas.microsoft.com/office/drawing/2014/main" val="10000"/>
                  </a:ext>
                </a:extLst>
              </a:tr>
              <a:tr h="417132">
                <a:tc vMerge="1">
                  <a:txBody>
                    <a:bodyPr/>
                    <a:lstStyle/>
                    <a:p>
                      <a:endParaRPr lang="zh-CN"/>
                    </a:p>
                  </a:txBody>
                  <a:tcPr/>
                </a:tc>
                <a:tc>
                  <a:txBody>
                    <a:bodyPr/>
                    <a:lstStyle/>
                    <a:p>
                      <a:pPr algn="ctr" latinLnBrk="1" hangingPunct="0">
                        <a:lnSpc>
                          <a:spcPts val="3000"/>
                        </a:lnSpc>
                      </a:pPr>
                      <a:r>
                        <a:rPr lang="en-US" altLang="zh-CN" sz="2000" b="1" i="0">
                          <a:solidFill>
                            <a:srgbClr val="000000"/>
                          </a:solidFill>
                          <a:latin typeface="Times New Roman" pitchFamily="34" charset="0"/>
                          <a:ea typeface="KaiTi" pitchFamily="34" charset="-122"/>
                          <a:cs typeface="Times New Roman" pitchFamily="34" charset="-120"/>
                        </a:rPr>
                        <a:t>价值</a:t>
                      </a:r>
                      <a:r>
                        <a:rPr lang="en-US" altLang="zh-CN" sz="2000" b="1" i="0" dirty="0">
                          <a:solidFill>
                            <a:srgbClr val="000000"/>
                          </a:solidFill>
                          <a:latin typeface="Times New Roman" pitchFamily="34" charset="0"/>
                          <a:ea typeface="KaiTi" pitchFamily="34" charset="-122"/>
                          <a:cs typeface="Times New Roman" pitchFamily="34" charset="-120"/>
                        </a:rPr>
                        <a:t>（</a:t>
                      </a:r>
                      <a:r>
                        <a:rPr lang="en-US" altLang="zh-CN" sz="2000" b="1" i="0">
                          <a:solidFill>
                            <a:srgbClr val="000000"/>
                          </a:solidFill>
                          <a:latin typeface="Times New Roman" pitchFamily="34" charset="0"/>
                          <a:ea typeface="KaiTi" pitchFamily="34" charset="-122"/>
                          <a:cs typeface="Times New Roman" pitchFamily="34" charset="-120"/>
                        </a:rPr>
                        <a:t>亿元）</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Times New Roman" pitchFamily="34" charset="0"/>
                          <a:ea typeface="KaiTi" pitchFamily="34" charset="-122"/>
                          <a:cs typeface="Times New Roman" pitchFamily="34" charset="-120"/>
                        </a:rPr>
                        <a:t>占比（%）</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Times New Roman" pitchFamily="34" charset="0"/>
                          <a:ea typeface="KaiTi" pitchFamily="34" charset="-122"/>
                          <a:cs typeface="Times New Roman" pitchFamily="34" charset="-120"/>
                        </a:rPr>
                        <a:t>价值</a:t>
                      </a:r>
                      <a:r>
                        <a:rPr lang="en-US" altLang="zh-CN" sz="2000" b="1" i="0" dirty="0">
                          <a:solidFill>
                            <a:srgbClr val="000000"/>
                          </a:solidFill>
                          <a:latin typeface="Times New Roman" pitchFamily="34" charset="0"/>
                          <a:ea typeface="KaiTi" pitchFamily="34" charset="-122"/>
                          <a:cs typeface="Times New Roman" pitchFamily="34" charset="-120"/>
                        </a:rPr>
                        <a:t>（</a:t>
                      </a:r>
                      <a:r>
                        <a:rPr lang="en-US" altLang="zh-CN" sz="2000" b="1" i="0">
                          <a:solidFill>
                            <a:srgbClr val="000000"/>
                          </a:solidFill>
                          <a:latin typeface="Times New Roman" pitchFamily="34" charset="0"/>
                          <a:ea typeface="KaiTi" pitchFamily="34" charset="-122"/>
                          <a:cs typeface="Times New Roman" pitchFamily="34" charset="-120"/>
                        </a:rPr>
                        <a:t>亿元）</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Times New Roman" pitchFamily="34" charset="0"/>
                          <a:ea typeface="KaiTi" pitchFamily="34" charset="-122"/>
                          <a:cs typeface="Times New Roman" pitchFamily="34" charset="-120"/>
                        </a:rPr>
                        <a:t>占比（%）</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26085">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物质产品价值</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17.2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35.9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27.5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20.9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26085">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调节服务价值</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20.7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43.2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49.1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37.3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426085">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文化服务价值</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10.0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20.9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55.0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41.8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Tree>
  </p:cSld>
  <p:clrMapOvr>
    <a:masterClrMapping/>
  </p:clrMapOvr>
  <p:transition>
    <p:fade/>
  </p:transition>
</p:sld>
</file>

<file path=ppt/slides/slide37.xml><?xml version="1.0" encoding="utf-8"?>
<p:sld xmlns:a="http://schemas.openxmlformats.org/drawingml/2006/main" xmlns:r="http://schemas.openxmlformats.org/officeDocument/2006/relationships" xmlns:p="http://schemas.openxmlformats.org/presentationml/2006/main">
  <p:cSld name="Slide 37&amp;si=37">
    <p:spTree>
      <p:nvGrpSpPr>
        <p:cNvPr id="1" name=""/>
        <p:cNvGrpSpPr/>
        <p:nvPr/>
      </p:nvGrpSpPr>
      <p:grpSpPr>
        <a:xfrm>
          <a:off x="0" y="0"/>
          <a:ext cx="0" cy="0"/>
          <a:chOff x="0" y="0"/>
          <a:chExt cx="0" cy="0"/>
        </a:xfrm>
      </p:grpSpPr>
      <p:sp>
        <p:nvSpPr>
          <p:cNvPr id="2" name="QC_5_BD.45_1#66eb345c0?pid=d91486e56&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1.2020—2030</a:t>
            </a:r>
            <a:r>
              <a:rPr lang="en-US" altLang="zh-CN" sz="2000" b="0" i="0">
                <a:solidFill>
                  <a:srgbClr val="000000"/>
                </a:solidFill>
                <a:latin typeface="微软雅黑" pitchFamily="34" charset="0"/>
                <a:ea typeface="微软雅黑" pitchFamily="34" charset="-122"/>
                <a:cs typeface="微软雅黑" pitchFamily="34" charset="-120"/>
              </a:rPr>
              <a:t>年哈巴河县生态系统服务价值评估值增幅较小的是(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46_1#66eb345c0.bracket?pid=d91486e56&amp;color=0,0,0&amp;vpa=13&amp;vtp=1"/>
          <p:cNvSpPr/>
          <p:nvPr/>
        </p:nvSpPr>
        <p:spPr>
          <a:xfrm>
            <a:off x="8189976" y="969265"/>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5_BD.45_2#66eb345c0.choices?pid=d91486e56&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.物质产品</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B.调节服务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C.文化服务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.无法确定</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8.xml><?xml version="1.0" encoding="utf-8"?>
<p:sld xmlns:a="http://schemas.openxmlformats.org/drawingml/2006/main" xmlns:r="http://schemas.openxmlformats.org/officeDocument/2006/relationships" xmlns:p="http://schemas.openxmlformats.org/presentationml/2006/main">
  <p:cSld name="Slide 38&amp;si=38">
    <p:spTree>
      <p:nvGrpSpPr>
        <p:cNvPr id="1" name=""/>
        <p:cNvGrpSpPr/>
        <p:nvPr/>
      </p:nvGrpSpPr>
      <p:grpSpPr>
        <a:xfrm>
          <a:off x="0" y="0"/>
          <a:ext cx="0" cy="0"/>
          <a:chOff x="0" y="0"/>
          <a:chExt cx="0" cy="0"/>
        </a:xfrm>
      </p:grpSpPr>
      <p:sp>
        <p:nvSpPr>
          <p:cNvPr id="2" name="QC_5_AS.47_1#66eb345c0?vop=1&amp;pid=d91486e56&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本题考查生态系统服务价值。结合表格信息，计算物质产品价值增幅：</a:t>
            </a:r>
            <a:r>
              <a:rPr lang="en-US" altLang="zh-CN" sz="2000" b="0" i="0">
                <a:solidFill>
                  <a:srgbClr val="000000"/>
                </a:solidFill>
                <a:latin typeface="微软雅黑" pitchFamily="34" charset="0"/>
                <a:ea typeface="微软雅黑" pitchFamily="34" charset="-122"/>
                <a:cs typeface="微软雅黑" pitchFamily="34" charset="-120"/>
              </a:rPr>
              <a:t>2020年物质产品价</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值为</a:t>
            </a:r>
            <a:r>
              <a:rPr lang="en-US" altLang="zh-CN" sz="2000" b="0" i="0" dirty="0">
                <a:solidFill>
                  <a:srgbClr val="000000"/>
                </a:solidFill>
                <a:latin typeface="微软雅黑" pitchFamily="34" charset="0"/>
                <a:ea typeface="微软雅黑" pitchFamily="34" charset="-122"/>
                <a:cs typeface="微软雅黑" pitchFamily="34" charset="-120"/>
              </a:rPr>
              <a:t>17.2亿元，2030年为27.5亿元，增幅为（27.5-17.2）÷17.2×100％≈60</a:t>
            </a:r>
            <a:r>
              <a:rPr lang="en-US" altLang="zh-CN" sz="2000" b="0" i="0">
                <a:solidFill>
                  <a:srgbClr val="000000"/>
                </a:solidFill>
                <a:latin typeface="微软雅黑" pitchFamily="34" charset="0"/>
                <a:ea typeface="微软雅黑" pitchFamily="34" charset="-122"/>
                <a:cs typeface="微软雅黑" pitchFamily="34" charset="-120"/>
              </a:rPr>
              <a:t>％；计算调节服务</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价值增幅</a:t>
            </a:r>
            <a:r>
              <a:rPr lang="en-US" altLang="zh-CN" sz="2000" b="0" i="0" dirty="0">
                <a:solidFill>
                  <a:srgbClr val="000000"/>
                </a:solidFill>
                <a:latin typeface="微软雅黑" pitchFamily="34" charset="0"/>
                <a:ea typeface="微软雅黑" pitchFamily="34" charset="-122"/>
                <a:cs typeface="微软雅黑" pitchFamily="34" charset="-120"/>
              </a:rPr>
              <a:t>：2020年调节服务价值为20.7亿元，2030年为49.1亿元，增幅为（49.1-20.7</a:t>
            </a:r>
            <a:r>
              <a:rPr lang="en-US" altLang="zh-CN" sz="2000" b="0" i="0">
                <a:solidFill>
                  <a:srgbClr val="000000"/>
                </a:solidFill>
                <a:latin typeface="微软雅黑" pitchFamily="34" charset="0"/>
                <a:ea typeface="微软雅黑" pitchFamily="34" charset="-122"/>
                <a:cs typeface="微软雅黑" pitchFamily="34" charset="-120"/>
              </a:rPr>
              <a:t>）÷20.7</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100％≈137％；计算文化服务价值增幅：2020年文化服务价值为10.0亿元，2030年为</a:t>
            </a:r>
            <a:r>
              <a:rPr lang="en-US" altLang="zh-CN" sz="2000" b="0" i="0">
                <a:solidFill>
                  <a:srgbClr val="000000"/>
                </a:solidFill>
                <a:latin typeface="微软雅黑" pitchFamily="34" charset="0"/>
                <a:ea typeface="微软雅黑" pitchFamily="34" charset="-122"/>
                <a:cs typeface="微软雅黑" pitchFamily="34" charset="-120"/>
              </a:rPr>
              <a:t>55.0亿</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元</a:t>
            </a:r>
            <a:r>
              <a:rPr lang="en-US" altLang="zh-CN" sz="2000" b="0" i="0" dirty="0">
                <a:solidFill>
                  <a:srgbClr val="000000"/>
                </a:solidFill>
                <a:latin typeface="微软雅黑" pitchFamily="34" charset="0"/>
                <a:ea typeface="微软雅黑" pitchFamily="34" charset="-122"/>
                <a:cs typeface="微软雅黑" pitchFamily="34" charset="-120"/>
              </a:rPr>
              <a:t>，增幅为（55.0-10.0）÷10.0×100％=450％。对比可知，物质产品价值增幅最小。故选A。</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9.xml><?xml version="1.0" encoding="utf-8"?>
<p:sld xmlns:a="http://schemas.openxmlformats.org/drawingml/2006/main" xmlns:r="http://schemas.openxmlformats.org/officeDocument/2006/relationships" xmlns:p="http://schemas.openxmlformats.org/presentationml/2006/main">
  <p:cSld name="Slide 39&amp;si=39">
    <p:spTree>
      <p:nvGrpSpPr>
        <p:cNvPr id="1" name=""/>
        <p:cNvGrpSpPr/>
        <p:nvPr/>
      </p:nvGrpSpPr>
      <p:grpSpPr>
        <a:xfrm>
          <a:off x="0" y="0"/>
          <a:ext cx="0" cy="0"/>
          <a:chOff x="0" y="0"/>
          <a:chExt cx="0" cy="0"/>
        </a:xfrm>
      </p:grpSpPr>
      <p:sp>
        <p:nvSpPr>
          <p:cNvPr id="2" name="QC_5_BD.48_1#fbf69a3a9?pid=d91486e56&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a:solidFill>
                  <a:srgbClr val="000000"/>
                </a:solidFill>
                <a:latin typeface="微软雅黑" pitchFamily="34" charset="0"/>
                <a:ea typeface="微软雅黑" pitchFamily="34" charset="-122"/>
                <a:cs typeface="微软雅黑" pitchFamily="34" charset="-120"/>
              </a:rPr>
              <a:t>属于生态系统服务价值中调节服务功能的是(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49_1#fbf69a3a9.bracket?pid=d91486e56&amp;color=0,0,0&amp;vpa=14&amp;vtp=1"/>
          <p:cNvSpPr/>
          <p:nvPr/>
        </p:nvSpPr>
        <p:spPr>
          <a:xfrm>
            <a:off x="5959539" y="96926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48_2#fbf69a3a9.choices?pid=d91486e56&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824529" algn="l"/>
                <a:tab pos="5610957" algn="l"/>
                <a:tab pos="81560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.增加作物种类</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B.提高种子质量</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C.净化污染物</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.提供美学景观</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QC_6_AS.4_1#63b64654a?vop=1&amp;pid=a60bbda69&amp;color=0,0,0&amp;vtp=1&amp;bt=1&amp;bbb=1&amp;hb=1"/>
          <p:cNvSpPr/>
          <p:nvPr/>
        </p:nvSpPr>
        <p:spPr>
          <a:xfrm>
            <a:off x="722376" y="972000"/>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本题考查自然环境的服务功能。由材料可知</a:t>
            </a:r>
            <a:r>
              <a:rPr lang="en-US" altLang="zh-CN" sz="2000" b="0" i="0">
                <a:solidFill>
                  <a:srgbClr val="000000"/>
                </a:solidFill>
                <a:latin typeface="微软雅黑" pitchFamily="34" charset="0"/>
                <a:ea typeface="微软雅黑" pitchFamily="34" charset="-122"/>
                <a:cs typeface="微软雅黑" pitchFamily="34" charset="-120"/>
              </a:rPr>
              <a:t>，七星河国家级自然保护区作为湿地生态系统</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为生物提供栖息地</a:t>
            </a:r>
            <a:r>
              <a:rPr lang="en-US" altLang="zh-CN" sz="2000" b="0" i="0" dirty="0">
                <a:solidFill>
                  <a:srgbClr val="000000"/>
                </a:solidFill>
                <a:latin typeface="微软雅黑" pitchFamily="34" charset="0"/>
                <a:ea typeface="微软雅黑" pitchFamily="34" charset="-122"/>
                <a:cs typeface="微软雅黑" pitchFamily="34" charset="-120"/>
              </a:rPr>
              <a:t>，具有维持生物多样性的功能，即自然环境的支撑服务功能。D正确。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0.xml><?xml version="1.0" encoding="utf-8"?>
<p:sld xmlns:a="http://schemas.openxmlformats.org/drawingml/2006/main" xmlns:r="http://schemas.openxmlformats.org/officeDocument/2006/relationships" xmlns:p="http://schemas.openxmlformats.org/presentationml/2006/main">
  <p:cSld name="Slide 40&amp;si=40">
    <p:spTree>
      <p:nvGrpSpPr>
        <p:cNvPr id="1" name=""/>
        <p:cNvGrpSpPr/>
        <p:nvPr/>
      </p:nvGrpSpPr>
      <p:grpSpPr>
        <a:xfrm>
          <a:off x="0" y="0"/>
          <a:ext cx="0" cy="0"/>
          <a:chOff x="0" y="0"/>
          <a:chExt cx="0" cy="0"/>
        </a:xfrm>
      </p:grpSpPr>
      <p:sp>
        <p:nvSpPr>
          <p:cNvPr id="2" name="QC_5_AS.50_1#fbf69a3a9?vop=1&amp;pid=d91486e56&amp;color=0,0,0&amp;vtp=1&amp;bt=1&amp;bbb=1"/>
          <p:cNvSpPr/>
          <p:nvPr/>
        </p:nvSpPr>
        <p:spPr>
          <a:xfrm>
            <a:off x="722376" y="972000"/>
            <a:ext cx="10753344" cy="434785"/>
          </a:xfrm>
          <a:prstGeom prst="rect">
            <a:avLst/>
          </a:prstGeom>
          <a:noFill/>
          <a:ln/>
        </p:spPr>
        <p:txBody>
          <a:bodyPr wrap="none" lIns="0" tIns="0" rIns="0" bIns="0" rtlCol="0" anchor="t"/>
          <a:lstStyle/>
          <a:p>
            <a:pPr algn="l" latinLnBrk="1">
              <a:lnSpc>
                <a:spcPts val="39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本题考查调节服务功能的表现。</a:t>
            </a:r>
            <a:endParaRPr lang="en-US" altLang="zh-CN" sz="2200" dirty="0"/>
          </a:p>
        </p:txBody>
      </p:sp>
      <p:graphicFrame>
        <p:nvGraphicFramePr>
          <p:cNvPr id="41" name="QC_5_AS.50_2#fbf69a3a9?colgroup=34,6&amp;vop=1&amp;pid=d91486e56&amp;color=0,0,0&amp;vtp=1&amp;bbb=1&amp;hb=1"/>
          <p:cNvGraphicFramePr>
            <a:graphicFrameLocks noGrp="1"/>
          </p:cNvGraphicFramePr>
          <p:nvPr>
            <p:extLst>
              <p:ext uri="{D42A27DB-BD31-4B8C-83A1-F6EECF244321}">
                <p14:modId xmlns:p14="http://schemas.microsoft.com/office/powerpoint/2010/main" val="579195489"/>
              </p:ext>
            </p:extLst>
          </p:nvPr>
        </p:nvGraphicFramePr>
        <p:xfrm>
          <a:off x="722376" y="1545913"/>
          <a:ext cx="10725912" cy="2101596"/>
        </p:xfrm>
        <a:graphic>
          <a:graphicData uri="http://schemas.openxmlformats.org/drawingml/2006/table">
            <a:tbl>
              <a:tblPr/>
              <a:tblGrid>
                <a:gridCol w="8915400">
                  <a:extLst>
                    <a:ext uri="{9D8B030D-6E8A-4147-A177-3AD203B41FA5}">
                      <a16:colId xmlns:a16="http://schemas.microsoft.com/office/drawing/2014/main" val="20000"/>
                    </a:ext>
                  </a:extLst>
                </a:gridCol>
                <a:gridCol w="1810512">
                  <a:extLst>
                    <a:ext uri="{9D8B030D-6E8A-4147-A177-3AD203B41FA5}">
                      <a16:colId xmlns:a16="http://schemas.microsoft.com/office/drawing/2014/main" val="20001"/>
                    </a:ext>
                  </a:extLst>
                </a:gridCol>
              </a:tblGrid>
              <a:tr h="822579">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结合所学知识</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增加作物种类主要体现的是供给服务功能</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并非生态系统的调</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节服务功能</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A错误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26339">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提高种子质量属于农业生产相关内容</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不属于生态系统调节服务功能</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B错误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26339">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净化污染物是生态系统对环境的调节作用</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属于调节服务功能</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C正确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26339">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提供美学景观属于生态系统的文化服务功能</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而非调节服务功能</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41"/>
                                        </p:tgtEl>
                                        <p:attrNameLst>
                                          <p:attrName>style.visibility</p:attrName>
                                        </p:attrNameLst>
                                      </p:cBhvr>
                                      <p:to>
                                        <p:strVal val="visible"/>
                                      </p:to>
                                    </p:set>
                                    <p:animEffect transition="in" filter="fade">
                                      <p:cBhvr>
                                        <p:cTn id="13"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1.xml><?xml version="1.0" encoding="utf-8"?>
<p:sld xmlns:a="http://schemas.openxmlformats.org/drawingml/2006/main" xmlns:r="http://schemas.openxmlformats.org/officeDocument/2006/relationships" xmlns:p="http://schemas.openxmlformats.org/presentationml/2006/main">
  <p:cSld name="Slide 41&amp;si=41">
    <p:spTree>
      <p:nvGrpSpPr>
        <p:cNvPr id="1" name=""/>
        <p:cNvGrpSpPr/>
        <p:nvPr/>
      </p:nvGrpSpPr>
      <p:grpSpPr>
        <a:xfrm>
          <a:off x="0" y="0"/>
          <a:ext cx="0" cy="0"/>
          <a:chOff x="0" y="0"/>
          <a:chExt cx="0" cy="0"/>
        </a:xfrm>
      </p:grpSpPr>
      <p:sp>
        <p:nvSpPr>
          <p:cNvPr id="2" name="QC_5_BD.51_1#22e524b43?pid=d91486e56&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a:solidFill>
                  <a:srgbClr val="000000"/>
                </a:solidFill>
                <a:latin typeface="微软雅黑" pitchFamily="34" charset="0"/>
                <a:ea typeface="微软雅黑" pitchFamily="34" charset="-122"/>
                <a:cs typeface="微软雅黑" pitchFamily="34" charset="-120"/>
              </a:rPr>
              <a:t>哈巴河县发展生态经济最有效的路径是(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52_1#22e524b43.bracket?pid=d91486e56&amp;color=0,0,0&amp;vpa=15&amp;vtp=1"/>
          <p:cNvSpPr/>
          <p:nvPr/>
        </p:nvSpPr>
        <p:spPr>
          <a:xfrm>
            <a:off x="5451539" y="96926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51_2#22e524b43.choices?pid=d91486e56&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570529" algn="l"/>
                <a:tab pos="5356957" algn="l"/>
                <a:tab pos="79020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.种植特色林果</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B.综合利用水资源</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C.发展全域旅游</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.调整农林牧业结构</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2.xml><?xml version="1.0" encoding="utf-8"?>
<p:sld xmlns:a="http://schemas.openxmlformats.org/drawingml/2006/main" xmlns:r="http://schemas.openxmlformats.org/officeDocument/2006/relationships" xmlns:p="http://schemas.openxmlformats.org/presentationml/2006/main">
  <p:cSld name="Slide 42&amp;si=42">
    <p:spTree>
      <p:nvGrpSpPr>
        <p:cNvPr id="1" name=""/>
        <p:cNvGrpSpPr/>
        <p:nvPr/>
      </p:nvGrpSpPr>
      <p:grpSpPr>
        <a:xfrm>
          <a:off x="0" y="0"/>
          <a:ext cx="0" cy="0"/>
          <a:chOff x="0" y="0"/>
          <a:chExt cx="0" cy="0"/>
        </a:xfrm>
      </p:grpSpPr>
      <p:sp>
        <p:nvSpPr>
          <p:cNvPr id="2" name="QC_5_AS.53_1#22e524b43?vop=1&amp;pid=d91486e56&amp;color=0,0,0&amp;vtp=1&amp;bt=1&amp;bbb=1&amp;hb=1"/>
          <p:cNvSpPr/>
          <p:nvPr/>
        </p:nvSpPr>
        <p:spPr>
          <a:xfrm>
            <a:off x="722376" y="97200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本题考查可持续利用自然环境的服务。结合所学知识</a:t>
            </a:r>
            <a:r>
              <a:rPr lang="en-US" altLang="zh-CN" sz="2000" b="0" i="0">
                <a:solidFill>
                  <a:srgbClr val="000000"/>
                </a:solidFill>
                <a:latin typeface="微软雅黑" pitchFamily="34" charset="0"/>
                <a:ea typeface="微软雅黑" pitchFamily="34" charset="-122"/>
                <a:cs typeface="微软雅黑" pitchFamily="34" charset="-120"/>
              </a:rPr>
              <a:t>，种植特色林果主要体现的是物质产</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品价值</a:t>
            </a:r>
            <a:r>
              <a:rPr lang="en-US" altLang="zh-CN" sz="2000" b="0" i="0" dirty="0">
                <a:solidFill>
                  <a:srgbClr val="000000"/>
                </a:solidFill>
                <a:latin typeface="微软雅黑" pitchFamily="34" charset="0"/>
                <a:ea typeface="微软雅黑" pitchFamily="34" charset="-122"/>
                <a:cs typeface="微软雅黑" pitchFamily="34" charset="-120"/>
              </a:rPr>
              <a:t>，从表格数据看，物质产品价值占比在下降，对生态系统服务价值整体提升作用有限</a:t>
            </a:r>
            <a:r>
              <a:rPr lang="en-US" altLang="zh-CN" sz="2000" b="0" i="0">
                <a:solidFill>
                  <a:srgbClr val="000000"/>
                </a:solidFill>
                <a:latin typeface="微软雅黑" pitchFamily="34" charset="0"/>
                <a:ea typeface="微软雅黑" pitchFamily="34" charset="-122"/>
                <a:cs typeface="微软雅黑" pitchFamily="34" charset="-120"/>
              </a:rPr>
              <a:t>，A</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错误</a:t>
            </a:r>
            <a:r>
              <a:rPr lang="en-US" altLang="zh-CN" sz="2000" b="0" i="0" dirty="0">
                <a:solidFill>
                  <a:srgbClr val="000000"/>
                </a:solidFill>
                <a:latin typeface="微软雅黑" pitchFamily="34" charset="0"/>
                <a:ea typeface="微软雅黑" pitchFamily="34" charset="-122"/>
                <a:cs typeface="微软雅黑" pitchFamily="34" charset="-120"/>
              </a:rPr>
              <a:t>；综合利用水资源主要涉及物质产品和调节服务方面，相比之下</a:t>
            </a:r>
            <a:r>
              <a:rPr lang="en-US" altLang="zh-CN" sz="2000" b="0" i="0">
                <a:solidFill>
                  <a:srgbClr val="000000"/>
                </a:solidFill>
                <a:latin typeface="微软雅黑" pitchFamily="34" charset="0"/>
                <a:ea typeface="微软雅黑" pitchFamily="34" charset="-122"/>
                <a:cs typeface="微软雅黑" pitchFamily="34" charset="-120"/>
              </a:rPr>
              <a:t>，发展全域旅游能充分发挥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生态系统的文化服务价值</a:t>
            </a:r>
            <a:r>
              <a:rPr lang="en-US" altLang="zh-CN" sz="2000" b="0" i="0" dirty="0">
                <a:solidFill>
                  <a:srgbClr val="000000"/>
                </a:solidFill>
                <a:latin typeface="微软雅黑" pitchFamily="34" charset="0"/>
                <a:ea typeface="微软雅黑" pitchFamily="34" charset="-122"/>
                <a:cs typeface="微软雅黑" pitchFamily="34" charset="-120"/>
              </a:rPr>
              <a:t>，同时带动相关产业发展，促进生态系统服务价值增长</a:t>
            </a:r>
            <a:r>
              <a:rPr lang="en-US" altLang="zh-CN" sz="2000" b="0" i="0">
                <a:solidFill>
                  <a:srgbClr val="000000"/>
                </a:solidFill>
                <a:latin typeface="微软雅黑" pitchFamily="34" charset="0"/>
                <a:ea typeface="微软雅黑" pitchFamily="34" charset="-122"/>
                <a:cs typeface="微软雅黑" pitchFamily="34" charset="-120"/>
              </a:rPr>
              <a:t>，是发展生态经</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济最有效的路径</a:t>
            </a:r>
            <a:r>
              <a:rPr lang="en-US" altLang="zh-CN" sz="2000" b="0" i="0" dirty="0">
                <a:solidFill>
                  <a:srgbClr val="000000"/>
                </a:solidFill>
                <a:latin typeface="微软雅黑" pitchFamily="34" charset="0"/>
                <a:ea typeface="微软雅黑" pitchFamily="34" charset="-122"/>
                <a:cs typeface="微软雅黑" pitchFamily="34" charset="-120"/>
              </a:rPr>
              <a:t>，B错误，C正确；调整农林牧业结构主要还是侧重于物质产品生产方面</a:t>
            </a:r>
            <a:r>
              <a:rPr lang="en-US" altLang="zh-CN" sz="2000" b="0" i="0">
                <a:solidFill>
                  <a:srgbClr val="000000"/>
                </a:solidFill>
                <a:latin typeface="微软雅黑" pitchFamily="34" charset="0"/>
                <a:ea typeface="微软雅黑" pitchFamily="34" charset="-122"/>
                <a:cs typeface="微软雅黑" pitchFamily="34" charset="-120"/>
              </a:rPr>
              <a:t>，对生态</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系统服务价值整体提升作用不明显</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3.xml><?xml version="1.0" encoding="utf-8"?>
<p:sld xmlns:a="http://schemas.openxmlformats.org/drawingml/2006/main" xmlns:r="http://schemas.openxmlformats.org/officeDocument/2006/relationships" xmlns:p="http://schemas.openxmlformats.org/presentationml/2006/main">
  <p:cSld name="Slide 43&amp;si=43">
    <p:spTree>
      <p:nvGrpSpPr>
        <p:cNvPr id="1" name=""/>
        <p:cNvGrpSpPr/>
        <p:nvPr/>
      </p:nvGrpSpPr>
      <p:grpSpPr>
        <a:xfrm>
          <a:off x="0" y="0"/>
          <a:ext cx="0" cy="0"/>
          <a:chOff x="0" y="0"/>
          <a:chExt cx="0" cy="0"/>
        </a:xfrm>
      </p:grpSpPr>
      <p:sp>
        <p:nvSpPr>
          <p:cNvPr id="2" name="QC_5_AS.53_2#22e524b43?vop=1&amp;pid=d91486e56&amp;color=0,0,0&amp;mp=1&amp;vtp=1&amp;bt=1&amp;bbb=1&amp;hb=1"/>
          <p:cNvSpPr/>
          <p:nvPr/>
        </p:nvSpPr>
        <p:spPr>
          <a:xfrm>
            <a:off x="722376" y="972000"/>
            <a:ext cx="10753344" cy="17706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【关键点拨】</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解答本题的关键是结合区域自身的核心资源特点</a:t>
            </a:r>
            <a:r>
              <a:rPr lang="en-US" altLang="zh-CN" sz="2000" b="0" i="0">
                <a:solidFill>
                  <a:srgbClr val="000000"/>
                </a:solidFill>
                <a:latin typeface="微软雅黑" pitchFamily="34" charset="0"/>
                <a:ea typeface="微软雅黑" pitchFamily="34" charset="-122"/>
                <a:cs typeface="微软雅黑" pitchFamily="34" charset="-120"/>
              </a:rPr>
              <a:t>，判断哪种发展路径能最直接实</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现</a:t>
            </a:r>
            <a:r>
              <a:rPr lang="en-US" altLang="zh-CN" sz="2000" b="0" i="0" dirty="0">
                <a:solidFill>
                  <a:srgbClr val="000000"/>
                </a:solidFill>
                <a:latin typeface="微软雅黑" pitchFamily="34" charset="0"/>
                <a:ea typeface="微软雅黑" pitchFamily="34" charset="-122"/>
                <a:cs typeface="微软雅黑" pitchFamily="34" charset="-120"/>
              </a:rPr>
              <a:t>“生态保护”与“经济发展”的协同。哈巴河县的核心优势在于原生态的自然景观，而</a:t>
            </a:r>
            <a:r>
              <a:rPr lang="en-US" altLang="zh-CN" sz="2000" b="0" i="0">
                <a:solidFill>
                  <a:srgbClr val="000000"/>
                </a:solidFill>
                <a:latin typeface="微软雅黑" pitchFamily="34" charset="0"/>
                <a:ea typeface="微软雅黑" pitchFamily="34" charset="-122"/>
                <a:cs typeface="微软雅黑" pitchFamily="34" charset="-120"/>
              </a:rPr>
              <a:t>“全域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旅游</a:t>
            </a:r>
            <a:r>
              <a:rPr lang="en-US" altLang="zh-CN" sz="2000" b="0" i="0" dirty="0">
                <a:solidFill>
                  <a:srgbClr val="000000"/>
                </a:solidFill>
                <a:latin typeface="微软雅黑" pitchFamily="34" charset="0"/>
                <a:ea typeface="微软雅黑" pitchFamily="34" charset="-122"/>
                <a:cs typeface="微软雅黑" pitchFamily="34" charset="-120"/>
              </a:rPr>
              <a:t>”能直接依托这种生态资源，在保护生态的前提下转化其经济价值</a:t>
            </a:r>
            <a:r>
              <a:rPr lang="en-US" altLang="zh-CN" sz="2000" b="0" i="0">
                <a:solidFill>
                  <a:srgbClr val="000000"/>
                </a:solidFill>
                <a:latin typeface="微软雅黑" pitchFamily="34" charset="0"/>
                <a:ea typeface="微软雅黑" pitchFamily="34" charset="-122"/>
                <a:cs typeface="微软雅黑" pitchFamily="34" charset="-120"/>
              </a:rPr>
              <a:t>，是更贴合当地特色且能</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高效驱动生态经济的路径</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4.xml><?xml version="1.0" encoding="utf-8"?>
<p:sld xmlns:a="http://schemas.openxmlformats.org/drawingml/2006/main" xmlns:r="http://schemas.openxmlformats.org/officeDocument/2006/relationships" xmlns:p="http://schemas.openxmlformats.org/presentationml/2006/main">
  <p:cSld name="Slide 44&amp;si=44">
    <p:spTree>
      <p:nvGrpSpPr>
        <p:cNvPr id="1" name=""/>
        <p:cNvGrpSpPr/>
        <p:nvPr/>
      </p:nvGrpSpPr>
      <p:grpSpPr>
        <a:xfrm>
          <a:off x="0" y="0"/>
          <a:ext cx="0" cy="0"/>
          <a:chOff x="0" y="0"/>
          <a:chExt cx="0" cy="0"/>
        </a:xfrm>
      </p:grpSpPr>
      <p:sp>
        <p:nvSpPr>
          <p:cNvPr id="2" name="P_5_BD#d38e86c90?pid=255744f9b&amp;color=0,0,0&amp;vtp=1&amp;bt=1&amp;bbb=1"/>
          <p:cNvSpPr/>
          <p:nvPr/>
        </p:nvSpPr>
        <p:spPr>
          <a:xfrm>
            <a:off x="722376" y="972000"/>
            <a:ext cx="10753344" cy="1782953"/>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素材背景：黄土高原刺槐林生态系统服务的变化</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考查点</a:t>
            </a:r>
            <a:r>
              <a:rPr lang="en-US" altLang="zh-CN" sz="2000" b="0" i="0" dirty="0">
                <a:solidFill>
                  <a:srgbClr val="000000"/>
                </a:solidFill>
                <a:latin typeface="微软雅黑" pitchFamily="34" charset="0"/>
                <a:ea typeface="微软雅黑" pitchFamily="34" charset="-122"/>
                <a:cs typeface="微软雅黑" pitchFamily="34" charset="-120"/>
              </a:rPr>
              <a:t>：生态系统服务的可持续性、</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可持续利用自然环境的服务</a:t>
            </a:r>
            <a:endParaRPr lang="en-US" altLang="zh-CN" sz="2000" dirty="0"/>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难度系数</a:t>
            </a:r>
            <a:r>
              <a:rPr lang="en-US" altLang="zh-CN" sz="2000" b="0" i="0" dirty="0">
                <a:solidFill>
                  <a:srgbClr val="000000"/>
                </a:solidFill>
                <a:latin typeface="微软雅黑" pitchFamily="34" charset="0"/>
                <a:ea typeface="微软雅黑" pitchFamily="34" charset="-122"/>
                <a:cs typeface="微软雅黑" pitchFamily="34" charset="-120"/>
              </a:rPr>
              <a:t>：0.65</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创新系数：0.6</a:t>
            </a:r>
            <a:endParaRPr lang="en-US" altLang="zh-CN" sz="2000" dirty="0"/>
          </a:p>
        </p:txBody>
      </p:sp>
    </p:spTree>
  </p:cSld>
  <p:clrMapOvr>
    <a:masterClrMapping/>
  </p:clrMapOvr>
  <p:transition>
    <p:fade/>
  </p:transition>
</p:sld>
</file>

<file path=ppt/slides/slide45.xml><?xml version="1.0" encoding="utf-8"?>
<p:sld xmlns:a="http://schemas.openxmlformats.org/drawingml/2006/main" xmlns:r="http://schemas.openxmlformats.org/officeDocument/2006/relationships" xmlns:p="http://schemas.openxmlformats.org/presentationml/2006/main">
  <p:cSld name="Slide 45&amp;si=45">
    <p:spTree>
      <p:nvGrpSpPr>
        <p:cNvPr id="1" name=""/>
        <p:cNvGrpSpPr/>
        <p:nvPr/>
      </p:nvGrpSpPr>
      <p:grpSpPr>
        <a:xfrm>
          <a:off x="0" y="0"/>
          <a:ext cx="0" cy="0"/>
          <a:chOff x="0" y="0"/>
          <a:chExt cx="0" cy="0"/>
        </a:xfrm>
      </p:grpSpPr>
      <p:sp>
        <p:nvSpPr>
          <p:cNvPr id="2" name="QM_5_BD.54_1#74eb10ed6?pid=255744f9b&amp;color=0,0,0&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[山东青岛2024一模]</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黄土高原水资源短缺</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生态环境脆弱</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为了控制严重的水土流失</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改善生</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态环境</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国家实施了植被恢复工程</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刺槐作为植被恢复的一种主要造林树种</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在黄土高原大面积</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种植</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下图示意黄土高原地区刺槐林土壤水分</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土壤碳储量</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植物多样性等生态系统服务功能随</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造林恢复年限的变化情况</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pic>
        <p:nvPicPr>
          <p:cNvPr id="3" name="QM_5_BD.54_3#74eb10ed6?htil=1&amp;pid=255744f9b&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96112" y="3010350"/>
            <a:ext cx="5020056" cy="258775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M_5_BD.54_4#74eb10ed6?htil=1&amp;pid=255744f9b&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7406640" y="2864046"/>
            <a:ext cx="2752344" cy="273405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46.xml><?xml version="1.0" encoding="utf-8"?>
<p:sld xmlns:a="http://schemas.openxmlformats.org/drawingml/2006/main" xmlns:r="http://schemas.openxmlformats.org/officeDocument/2006/relationships" xmlns:p="http://schemas.openxmlformats.org/presentationml/2006/main">
  <p:cSld name="Slide 46&amp;si=46">
    <p:spTree>
      <p:nvGrpSpPr>
        <p:cNvPr id="1" name=""/>
        <p:cNvGrpSpPr/>
        <p:nvPr/>
      </p:nvGrpSpPr>
      <p:grpSpPr>
        <a:xfrm>
          <a:off x="0" y="0"/>
          <a:ext cx="0" cy="0"/>
          <a:chOff x="0" y="0"/>
          <a:chExt cx="0" cy="0"/>
        </a:xfrm>
      </p:grpSpPr>
      <p:sp>
        <p:nvSpPr>
          <p:cNvPr id="2" name="QC_6_BD.55_1#12b3cd24e?pid=74eb10ed6&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a:solidFill>
                  <a:srgbClr val="000000"/>
                </a:solidFill>
                <a:latin typeface="微软雅黑" pitchFamily="34" charset="0"/>
                <a:ea typeface="微软雅黑" pitchFamily="34" charset="-122"/>
                <a:cs typeface="微软雅黑" pitchFamily="34" charset="-120"/>
              </a:rPr>
              <a:t>黄土高原人工刺槐林生态系统服务功能可持续性主要取决于(</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56_1#12b3cd24e.bracket?pid=74eb10ed6&amp;color=0,0,0&amp;vpa=16&amp;vtp=1"/>
          <p:cNvSpPr/>
          <p:nvPr/>
        </p:nvSpPr>
        <p:spPr>
          <a:xfrm>
            <a:off x="7737539" y="96926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6_BD.55_2#12b3cd24e.choices?pid=74eb10ed6&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697529" algn="l"/>
                <a:tab pos="5356957" algn="l"/>
                <a:tab pos="80290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.土壤养分平衡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B.植被种类多少</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C.土壤水分平衡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.土壤碳储量大小</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7.xml><?xml version="1.0" encoding="utf-8"?>
<p:sld xmlns:a="http://schemas.openxmlformats.org/drawingml/2006/main" xmlns:r="http://schemas.openxmlformats.org/officeDocument/2006/relationships" xmlns:p="http://schemas.openxmlformats.org/presentationml/2006/main">
  <p:cSld name="Slide 47&amp;si=47">
    <p:spTree>
      <p:nvGrpSpPr>
        <p:cNvPr id="1" name=""/>
        <p:cNvGrpSpPr/>
        <p:nvPr/>
      </p:nvGrpSpPr>
      <p:grpSpPr>
        <a:xfrm>
          <a:off x="0" y="0"/>
          <a:ext cx="0" cy="0"/>
          <a:chOff x="0" y="0"/>
          <a:chExt cx="0" cy="0"/>
        </a:xfrm>
      </p:grpSpPr>
      <p:sp>
        <p:nvSpPr>
          <p:cNvPr id="2" name="QC_6_AS.57_1#12b3cd24e?vop=1&amp;pid=74eb10ed6&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本题考查生态系统服务功能的可持续性。由材料可知，黄土高原水资源短缺,</a:t>
            </a:r>
            <a:r>
              <a:rPr lang="en-US" altLang="zh-CN" sz="2000" b="0" i="0">
                <a:solidFill>
                  <a:srgbClr val="000000"/>
                </a:solidFill>
                <a:latin typeface="微软雅黑" pitchFamily="34" charset="0"/>
                <a:ea typeface="微软雅黑" pitchFamily="34" charset="-122"/>
                <a:cs typeface="微软雅黑" pitchFamily="34" charset="-120"/>
              </a:rPr>
              <a:t>生态环境脆弱，</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为了控制严重的水土流失</a:t>
            </a:r>
            <a:r>
              <a:rPr lang="en-US" altLang="zh-CN" sz="2000" b="0" i="0" dirty="0">
                <a:solidFill>
                  <a:srgbClr val="000000"/>
                </a:solidFill>
                <a:latin typeface="微软雅黑" pitchFamily="34" charset="0"/>
                <a:ea typeface="微软雅黑" pitchFamily="34" charset="-122"/>
                <a:cs typeface="微软雅黑" pitchFamily="34" charset="-120"/>
              </a:rPr>
              <a:t>，改善生态环境，国家实施了植被恢复工程。土壤养分平衡</a:t>
            </a:r>
            <a:r>
              <a:rPr lang="en-US" altLang="zh-CN" sz="2000" b="0" i="0">
                <a:solidFill>
                  <a:srgbClr val="000000"/>
                </a:solidFill>
                <a:latin typeface="微软雅黑" pitchFamily="34" charset="0"/>
                <a:ea typeface="微软雅黑" pitchFamily="34" charset="-122"/>
                <a:cs typeface="微软雅黑" pitchFamily="34" charset="-120"/>
              </a:rPr>
              <a:t>、植被种类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多少</a:t>
            </a:r>
            <a:r>
              <a:rPr lang="en-US" altLang="zh-CN" sz="2000" b="0" i="0" dirty="0">
                <a:solidFill>
                  <a:srgbClr val="000000"/>
                </a:solidFill>
                <a:latin typeface="微软雅黑" pitchFamily="34" charset="0"/>
                <a:ea typeface="微软雅黑" pitchFamily="34" charset="-122"/>
                <a:cs typeface="微软雅黑" pitchFamily="34" charset="-120"/>
              </a:rPr>
              <a:t>、土壤碳储量大小等均属于影响生态系统服务功能可持续性的因素，但不是主要因素</a:t>
            </a:r>
            <a:r>
              <a:rPr lang="en-US" altLang="zh-CN" sz="2000" b="0" i="0">
                <a:solidFill>
                  <a:srgbClr val="000000"/>
                </a:solidFill>
                <a:latin typeface="微软雅黑" pitchFamily="34" charset="0"/>
                <a:ea typeface="微软雅黑" pitchFamily="34" charset="-122"/>
                <a:cs typeface="微软雅黑" pitchFamily="34" charset="-120"/>
              </a:rPr>
              <a:t>，土壤</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水分平衡是影响黄土高原人工刺槐林生态系统服务功能可持续性的主要因素</a:t>
            </a:r>
            <a:r>
              <a:rPr lang="en-US" altLang="zh-CN" sz="2000" b="0" i="0" dirty="0">
                <a:solidFill>
                  <a:srgbClr val="000000"/>
                </a:solidFill>
                <a:latin typeface="微软雅黑" pitchFamily="34" charset="0"/>
                <a:ea typeface="微软雅黑" pitchFamily="34" charset="-122"/>
                <a:cs typeface="微软雅黑" pitchFamily="34" charset="-120"/>
              </a:rPr>
              <a:t>。故选C。</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8.xml><?xml version="1.0" encoding="utf-8"?>
<p:sld xmlns:a="http://schemas.openxmlformats.org/drawingml/2006/main" xmlns:r="http://schemas.openxmlformats.org/officeDocument/2006/relationships" xmlns:p="http://schemas.openxmlformats.org/presentationml/2006/main">
  <p:cSld name="Slide 48&amp;si=48">
    <p:spTree>
      <p:nvGrpSpPr>
        <p:cNvPr id="1" name=""/>
        <p:cNvGrpSpPr/>
        <p:nvPr/>
      </p:nvGrpSpPr>
      <p:grpSpPr>
        <a:xfrm>
          <a:off x="0" y="0"/>
          <a:ext cx="0" cy="0"/>
          <a:chOff x="0" y="0"/>
          <a:chExt cx="0" cy="0"/>
        </a:xfrm>
      </p:grpSpPr>
      <p:sp>
        <p:nvSpPr>
          <p:cNvPr id="2" name="QC_6_BD.58_1#4fc00e666?pid=74eb10ed6&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0" i="0">
                <a:solidFill>
                  <a:srgbClr val="000000"/>
                </a:solidFill>
                <a:latin typeface="微软雅黑" pitchFamily="34" charset="0"/>
                <a:ea typeface="微软雅黑" pitchFamily="34" charset="-122"/>
                <a:cs typeface="微软雅黑" pitchFamily="34" charset="-120"/>
              </a:rPr>
              <a:t>保证黄土高原人工刺槐林生态系统服务功能可持续利用的可行措施是(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59_1#4fc00e666.bracket?pid=74eb10ed6&amp;color=0,0,0&amp;vpa=17&amp;vtp=1"/>
          <p:cNvSpPr/>
          <p:nvPr/>
        </p:nvSpPr>
        <p:spPr>
          <a:xfrm>
            <a:off x="8753539"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6_BD.58_2#4fc00e666.choices?pid=74eb10ed6&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.退耕还林</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B.间伐疏林</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C.灌溉保水</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.施肥保肥</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9.xml><?xml version="1.0" encoding="utf-8"?>
<p:sld xmlns:a="http://schemas.openxmlformats.org/drawingml/2006/main" xmlns:r="http://schemas.openxmlformats.org/officeDocument/2006/relationships" xmlns:p="http://schemas.openxmlformats.org/presentationml/2006/main">
  <p:cSld name="Slide 49&amp;si=49">
    <p:spTree>
      <p:nvGrpSpPr>
        <p:cNvPr id="1" name=""/>
        <p:cNvGrpSpPr/>
        <p:nvPr/>
      </p:nvGrpSpPr>
      <p:grpSpPr>
        <a:xfrm>
          <a:off x="0" y="0"/>
          <a:ext cx="0" cy="0"/>
          <a:chOff x="0" y="0"/>
          <a:chExt cx="0" cy="0"/>
        </a:xfrm>
      </p:grpSpPr>
      <p:sp>
        <p:nvSpPr>
          <p:cNvPr id="2" name="QC_6_AS.60_1#4fc00e666?vop=1&amp;pid=74eb10ed6&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本题考查可持续利用自然环境的服务功能。由图分析可知</a:t>
            </a:r>
            <a:r>
              <a:rPr lang="en-US" altLang="zh-CN" sz="2000" b="0" i="0">
                <a:solidFill>
                  <a:srgbClr val="000000"/>
                </a:solidFill>
                <a:latin typeface="微软雅黑" pitchFamily="34" charset="0"/>
                <a:ea typeface="微软雅黑" pitchFamily="34" charset="-122"/>
                <a:cs typeface="微软雅黑" pitchFamily="34" charset="-120"/>
              </a:rPr>
              <a:t>，人工刺槐林土壤水分随恢复年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限增加大致呈现下降趋势</a:t>
            </a:r>
            <a:r>
              <a:rPr lang="en-US" altLang="zh-CN" sz="2000" b="0" i="0" dirty="0">
                <a:solidFill>
                  <a:srgbClr val="000000"/>
                </a:solidFill>
                <a:latin typeface="微软雅黑" pitchFamily="34" charset="0"/>
                <a:ea typeface="微软雅黑" pitchFamily="34" charset="-122"/>
                <a:cs typeface="微软雅黑" pitchFamily="34" charset="-120"/>
              </a:rPr>
              <a:t>,为防止人工刺槐林过度消耗土壤水分</a:t>
            </a:r>
            <a:r>
              <a:rPr lang="en-US" altLang="zh-CN" sz="2000" b="0" i="0">
                <a:solidFill>
                  <a:srgbClr val="000000"/>
                </a:solidFill>
                <a:latin typeface="微软雅黑" pitchFamily="34" charset="0"/>
                <a:ea typeface="微软雅黑" pitchFamily="34" charset="-122"/>
                <a:cs typeface="微软雅黑" pitchFamily="34" charset="-120"/>
              </a:rPr>
              <a:t>，应对恢复年限较长的老龄刺槐实</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施间伐疏林</a:t>
            </a:r>
            <a:r>
              <a:rPr lang="en-US" altLang="zh-CN" sz="2000" b="0" i="0" dirty="0">
                <a:solidFill>
                  <a:srgbClr val="000000"/>
                </a:solidFill>
                <a:latin typeface="微软雅黑" pitchFamily="34" charset="0"/>
                <a:ea typeface="微软雅黑" pitchFamily="34" charset="-122"/>
                <a:cs typeface="微软雅黑" pitchFamily="34" charset="-120"/>
              </a:rPr>
              <a:t>,减少水分消耗,B正确;退耕还林增加刺槐数量会加剧土壤水分消耗，A错误</a:t>
            </a:r>
            <a:r>
              <a:rPr lang="en-US" altLang="zh-CN" sz="2000" b="0" i="0">
                <a:solidFill>
                  <a:srgbClr val="000000"/>
                </a:solidFill>
                <a:latin typeface="微软雅黑" pitchFamily="34" charset="0"/>
                <a:ea typeface="微软雅黑" pitchFamily="34" charset="-122"/>
                <a:cs typeface="微软雅黑" pitchFamily="34" charset="-120"/>
              </a:rPr>
              <a:t>;黄土高原水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资源缺乏</a:t>
            </a:r>
            <a:r>
              <a:rPr lang="en-US" altLang="zh-CN" sz="2000" b="0" i="0" dirty="0">
                <a:solidFill>
                  <a:srgbClr val="000000"/>
                </a:solidFill>
                <a:latin typeface="微软雅黑" pitchFamily="34" charset="0"/>
                <a:ea typeface="微软雅黑" pitchFamily="34" charset="-122"/>
                <a:cs typeface="微软雅黑" pitchFamily="34" charset="-120"/>
              </a:rPr>
              <a:t>,地形崎岖,发展林木灌溉不符合实际,C错误;</a:t>
            </a:r>
            <a:r>
              <a:rPr lang="en-US" altLang="zh-CN" sz="2000" b="0" i="0">
                <a:solidFill>
                  <a:srgbClr val="000000"/>
                </a:solidFill>
                <a:latin typeface="微软雅黑" pitchFamily="34" charset="0"/>
                <a:ea typeface="微软雅黑" pitchFamily="34" charset="-122"/>
                <a:cs typeface="微软雅黑" pitchFamily="34" charset="-120"/>
              </a:rPr>
              <a:t>人工刺槐林本身可以促进土壤碳储量增加，</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具有固碳增肥作用</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C_6_BD.5_1#8ce9765fe?pid=a60bbda69&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a:solidFill>
                  <a:srgbClr val="000000"/>
                </a:solidFill>
                <a:latin typeface="微软雅黑" pitchFamily="34" charset="0"/>
                <a:ea typeface="微软雅黑" pitchFamily="34" charset="-122"/>
                <a:cs typeface="微软雅黑" pitchFamily="34" charset="-120"/>
              </a:rPr>
              <a:t>七星河国家级自然保护区成为东北亚鸟类迁徙的重要中转地的主要原因是(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6_1#8ce9765fe.bracket?pid=a60bbda69&amp;color=0,0,0&amp;vpa=2&amp;vtp=1"/>
          <p:cNvSpPr/>
          <p:nvPr/>
        </p:nvSpPr>
        <p:spPr>
          <a:xfrm>
            <a:off x="9261539" y="969265"/>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6_BD.5_2#8ce9765fe.choices?pid=a60bbda69&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A.食物充足</a:t>
            </a:r>
            <a:r>
              <a:rPr lang="en-US" altLang="zh-CN" sz="2000" b="0" i="0">
                <a:solidFill>
                  <a:srgbClr val="000000"/>
                </a:solidFill>
                <a:latin typeface="微软雅黑" pitchFamily="34" charset="0"/>
                <a:ea typeface="微软雅黑" pitchFamily="34" charset="-122"/>
                <a:cs typeface="微软雅黑" pitchFamily="34" charset="-120"/>
              </a:rPr>
              <a:t>，人类干预少</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.气候适宜，环境优美</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.天敌较少</a:t>
            </a:r>
            <a:r>
              <a:rPr lang="en-US" altLang="zh-CN" sz="2000" b="0" i="0">
                <a:solidFill>
                  <a:srgbClr val="000000"/>
                </a:solidFill>
                <a:latin typeface="微软雅黑" pitchFamily="34" charset="0"/>
                <a:ea typeface="微软雅黑" pitchFamily="34" charset="-122"/>
                <a:cs typeface="微软雅黑" pitchFamily="34" charset="-120"/>
              </a:rPr>
              <a:t>，生存空间大</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.土壤肥沃，沼泽广布</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0.xml><?xml version="1.0" encoding="utf-8"?>
<p:sld xmlns:a="http://schemas.openxmlformats.org/drawingml/2006/main" xmlns:r="http://schemas.openxmlformats.org/officeDocument/2006/relationships" xmlns:p="http://schemas.openxmlformats.org/presentationml/2006/main">
  <p:cSld name="Slide 50&amp;si=50">
    <p:spTree>
      <p:nvGrpSpPr>
        <p:cNvPr id="1" name=""/>
        <p:cNvGrpSpPr/>
        <p:nvPr/>
      </p:nvGrpSpPr>
      <p:grpSpPr>
        <a:xfrm>
          <a:off x="0" y="0"/>
          <a:ext cx="0" cy="0"/>
          <a:chOff x="0" y="0"/>
          <a:chExt cx="0" cy="0"/>
        </a:xfrm>
      </p:grpSpPr>
      <p:sp>
        <p:nvSpPr>
          <p:cNvPr id="2" name="QC_6_BD.61_1#4bea4a083?pid=74eb10ed6&amp;color=0,0,0&amp;vtp=1&amp;bt=1&amp;bbb=1&amp;hb=1"/>
          <p:cNvSpPr/>
          <p:nvPr/>
        </p:nvSpPr>
        <p:spPr>
          <a:xfrm>
            <a:off x="722376" y="972000"/>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6.为保证黄土高原人工刺槐林生态系统服务功能的可持续性</a:t>
            </a:r>
            <a:r>
              <a:rPr lang="en-US" altLang="zh-CN" sz="2000" b="0" i="0">
                <a:solidFill>
                  <a:srgbClr val="000000"/>
                </a:solidFill>
                <a:latin typeface="微软雅黑" pitchFamily="34" charset="0"/>
                <a:ea typeface="微软雅黑" pitchFamily="34" charset="-122"/>
                <a:cs typeface="微软雅黑" pitchFamily="34" charset="-120"/>
              </a:rPr>
              <a:t>，开始采取可行措施的时间最好不晚</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于</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恢复年限”(</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62_1#4bea4a083.bracket?pid=74eb10ed6&amp;color=0,0,0&amp;vpa=18&amp;vtp=1"/>
          <p:cNvSpPr/>
          <p:nvPr/>
        </p:nvSpPr>
        <p:spPr>
          <a:xfrm>
            <a:off x="2700401" y="1410150"/>
            <a:ext cx="35560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6_BD.61_2#4bea4a083.choices?pid=74eb10ed6&amp;color=0,0,0&amp;vtp=1&amp;bbb=1"/>
          <p:cNvSpPr/>
          <p:nvPr/>
        </p:nvSpPr>
        <p:spPr>
          <a:xfrm>
            <a:off x="722376" y="1871286"/>
            <a:ext cx="10753344" cy="405003"/>
          </a:xfrm>
          <a:prstGeom prst="rect">
            <a:avLst/>
          </a:prstGeom>
          <a:noFill/>
          <a:ln/>
        </p:spPr>
        <p:txBody>
          <a:bodyPr wrap="none" lIns="0" tIns="0" rIns="0" bIns="0" rtlCol="0" anchor="t"/>
          <a:lstStyle/>
          <a:p>
            <a:pPr latinLnBrk="1">
              <a:lnSpc>
                <a:spcPts val="3600"/>
              </a:lnSpc>
              <a:tabLst>
                <a:tab pos="2751504" algn="l"/>
                <a:tab pos="5477607" algn="l"/>
                <a:tab pos="8216411" algn="l"/>
              </a:tabLst>
            </a:pPr>
            <a:r>
              <a:rPr lang="en-US" altLang="zh-CN" sz="2000" b="0" i="0" dirty="0">
                <a:solidFill>
                  <a:srgbClr val="000000"/>
                </a:solidFill>
                <a:latin typeface="微软雅黑" pitchFamily="34" charset="0"/>
                <a:ea typeface="微软雅黑" pitchFamily="34" charset="-122"/>
                <a:cs typeface="微软雅黑" pitchFamily="34" charset="-120"/>
              </a:rPr>
              <a:t>A.第</a:t>
            </a:r>
            <a:r>
              <a:rPr lang="en-US" altLang="zh-CN" sz="2000" b="0" i="0">
                <a:solidFill>
                  <a:srgbClr val="000000"/>
                </a:solidFill>
                <a:latin typeface="微软雅黑" pitchFamily="34" charset="0"/>
                <a:ea typeface="微软雅黑" pitchFamily="34" charset="-122"/>
                <a:cs typeface="微软雅黑" pitchFamily="34" charset="-120"/>
              </a:rPr>
              <a:t>10~20年</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.第</a:t>
            </a:r>
            <a:r>
              <a:rPr lang="en-US" altLang="zh-CN" sz="2000" b="0" i="0">
                <a:solidFill>
                  <a:srgbClr val="000000"/>
                </a:solidFill>
                <a:latin typeface="微软雅黑" pitchFamily="34" charset="0"/>
                <a:ea typeface="微软雅黑" pitchFamily="34" charset="-122"/>
                <a:cs typeface="微软雅黑" pitchFamily="34" charset="-120"/>
              </a:rPr>
              <a:t>20~30年</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.第</a:t>
            </a:r>
            <a:r>
              <a:rPr lang="en-US" altLang="zh-CN" sz="2000" b="0" i="0">
                <a:solidFill>
                  <a:srgbClr val="000000"/>
                </a:solidFill>
                <a:latin typeface="微软雅黑" pitchFamily="34" charset="0"/>
                <a:ea typeface="微软雅黑" pitchFamily="34" charset="-122"/>
                <a:cs typeface="微软雅黑" pitchFamily="34" charset="-120"/>
              </a:rPr>
              <a:t>30~40年</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.第40~50年</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1.xml><?xml version="1.0" encoding="utf-8"?>
<p:sld xmlns:a="http://schemas.openxmlformats.org/drawingml/2006/main" xmlns:r="http://schemas.openxmlformats.org/officeDocument/2006/relationships" xmlns:p="http://schemas.openxmlformats.org/presentationml/2006/main">
  <p:cSld name="Slide 51&amp;si=51">
    <p:spTree>
      <p:nvGrpSpPr>
        <p:cNvPr id="1" name=""/>
        <p:cNvGrpSpPr/>
        <p:nvPr/>
      </p:nvGrpSpPr>
      <p:grpSpPr>
        <a:xfrm>
          <a:off x="0" y="0"/>
          <a:ext cx="0" cy="0"/>
          <a:chOff x="0" y="0"/>
          <a:chExt cx="0" cy="0"/>
        </a:xfrm>
      </p:grpSpPr>
      <p:sp>
        <p:nvSpPr>
          <p:cNvPr id="2" name="QC_6_AS.63_1#4bea4a083?vop=1&amp;pid=74eb10ed6&amp;color=0,0,0&amp;vtp=1&amp;bt=1&amp;bbb=1&amp;hb=1"/>
          <p:cNvSpPr/>
          <p:nvPr/>
        </p:nvSpPr>
        <p:spPr>
          <a:xfrm>
            <a:off x="722376" y="972000"/>
            <a:ext cx="10753344" cy="1770253"/>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本题考查读图分析能力。由前面分析可知</a:t>
            </a:r>
            <a:r>
              <a:rPr lang="en-US" altLang="zh-CN" sz="2000" b="0" i="0">
                <a:solidFill>
                  <a:srgbClr val="000000"/>
                </a:solidFill>
                <a:latin typeface="微软雅黑" pitchFamily="34" charset="0"/>
                <a:ea typeface="微软雅黑" pitchFamily="34" charset="-122"/>
                <a:cs typeface="微软雅黑" pitchFamily="34" charset="-120"/>
              </a:rPr>
              <a:t>，黄土高原人工刺槐林生态系统服务功能可持续</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性的主要影响因素是土壤水分平衡</a:t>
            </a:r>
            <a:r>
              <a:rPr lang="en-US" altLang="zh-CN" sz="2000" b="0" i="0" dirty="0">
                <a:solidFill>
                  <a:srgbClr val="000000"/>
                </a:solidFill>
                <a:latin typeface="微软雅黑" pitchFamily="34" charset="0"/>
                <a:ea typeface="微软雅黑" pitchFamily="34" charset="-122"/>
                <a:cs typeface="微软雅黑" pitchFamily="34" charset="-120"/>
              </a:rPr>
              <a:t>,而图中土壤水分是在人工刺槐林恢复年限</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40</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年左右出现最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低值</a:t>
            </a:r>
            <a:r>
              <a:rPr lang="en-US" altLang="zh-CN" sz="2000" b="0" i="0" dirty="0">
                <a:solidFill>
                  <a:srgbClr val="000000"/>
                </a:solidFill>
                <a:latin typeface="微软雅黑" pitchFamily="34" charset="0"/>
                <a:ea typeface="微软雅黑" pitchFamily="34" charset="-122"/>
                <a:cs typeface="微软雅黑" pitchFamily="34" charset="-120"/>
              </a:rPr>
              <a:t>，而土壤碳储量、多样性指数在第30~40年到达峰值后开始降低</a:t>
            </a:r>
            <a:r>
              <a:rPr lang="en-US" altLang="zh-CN" sz="2000" b="0" i="0">
                <a:solidFill>
                  <a:srgbClr val="000000"/>
                </a:solidFill>
                <a:latin typeface="微软雅黑" pitchFamily="34" charset="0"/>
                <a:ea typeface="微软雅黑" pitchFamily="34" charset="-122"/>
                <a:cs typeface="微软雅黑" pitchFamily="34" charset="-120"/>
              </a:rPr>
              <a:t>,故开始间伐疏林的时间最</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好不晚于</a:t>
            </a:r>
            <a:r>
              <a:rPr lang="en-US" altLang="zh-CN" sz="2000" b="0" i="0" dirty="0">
                <a:solidFill>
                  <a:srgbClr val="000000"/>
                </a:solidFill>
                <a:latin typeface="微软雅黑" pitchFamily="34" charset="0"/>
                <a:ea typeface="微软雅黑" pitchFamily="34" charset="-122"/>
                <a:cs typeface="微软雅黑" pitchFamily="34" charset="-120"/>
              </a:rPr>
              <a:t>“恢复年限”的第</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30~40年，C正确。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2.xml><?xml version="1.0" encoding="utf-8"?>
<p:sld xmlns:a="http://schemas.openxmlformats.org/drawingml/2006/main" xmlns:r="http://schemas.openxmlformats.org/officeDocument/2006/relationships" xmlns:p="http://schemas.openxmlformats.org/presentationml/2006/main">
  <p:cSld name="Slide 52&amp;si=52">
    <p:spTree>
      <p:nvGrpSpPr>
        <p:cNvPr id="1" name=""/>
        <p:cNvGrpSpPr/>
        <p:nvPr/>
      </p:nvGrpSpPr>
      <p:grpSpPr>
        <a:xfrm>
          <a:off x="0" y="0"/>
          <a:ext cx="0" cy="0"/>
          <a:chOff x="0" y="0"/>
          <a:chExt cx="0" cy="0"/>
        </a:xfrm>
      </p:grpSpPr>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C_6_AS.7_1#8ce9765fe?vop=1&amp;pid=a60bbda69&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本题考查自然环境特征。七星河国家级自然保护区位于三江平原腹地，湿地沼泽遍布</a:t>
            </a:r>
            <a:r>
              <a:rPr lang="en-US" altLang="zh-CN" sz="2000" b="0" i="0">
                <a:solidFill>
                  <a:srgbClr val="000000"/>
                </a:solidFill>
                <a:latin typeface="微软雅黑" pitchFamily="34" charset="0"/>
                <a:ea typeface="微软雅黑" pitchFamily="34" charset="-122"/>
                <a:cs typeface="微软雅黑" pitchFamily="34" charset="-120"/>
              </a:rPr>
              <a:t>，能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为鸟类提供充足食物</a:t>
            </a:r>
            <a:r>
              <a:rPr lang="en-US" altLang="zh-CN" sz="2000" b="0" i="0" dirty="0">
                <a:solidFill>
                  <a:srgbClr val="000000"/>
                </a:solidFill>
                <a:latin typeface="微软雅黑" pitchFamily="34" charset="0"/>
                <a:ea typeface="微软雅黑" pitchFamily="34" charset="-122"/>
                <a:cs typeface="微软雅黑" pitchFamily="34" charset="-120"/>
              </a:rPr>
              <a:t>，同时远离人类聚居地，人类活动少，适宜迁徙鸟类停留补充体力</a:t>
            </a:r>
            <a:r>
              <a:rPr lang="en-US" altLang="zh-CN" sz="2000" b="0" i="0">
                <a:solidFill>
                  <a:srgbClr val="000000"/>
                </a:solidFill>
                <a:latin typeface="微软雅黑" pitchFamily="34" charset="0"/>
                <a:ea typeface="微软雅黑" pitchFamily="34" charset="-122"/>
                <a:cs typeface="微软雅黑" pitchFamily="34" charset="-120"/>
              </a:rPr>
              <a:t>，成为东</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北亚鸟类迁徙的重要中转地</a:t>
            </a:r>
            <a:r>
              <a:rPr lang="en-US" altLang="zh-CN" sz="2000" b="0" i="0" dirty="0">
                <a:solidFill>
                  <a:srgbClr val="000000"/>
                </a:solidFill>
                <a:latin typeface="微软雅黑" pitchFamily="34" charset="0"/>
                <a:ea typeface="微软雅黑" pitchFamily="34" charset="-122"/>
                <a:cs typeface="微软雅黑" pitchFamily="34" charset="-120"/>
              </a:rPr>
              <a:t>，A正确；该区域环境优美对成为鸟类迁徙中转地影响不大，B</a:t>
            </a:r>
            <a:r>
              <a:rPr lang="en-US" altLang="zh-CN" sz="2000" b="0" i="0">
                <a:solidFill>
                  <a:srgbClr val="000000"/>
                </a:solidFill>
                <a:latin typeface="微软雅黑" pitchFamily="34" charset="0"/>
                <a:ea typeface="微软雅黑" pitchFamily="34" charset="-122"/>
                <a:cs typeface="微软雅黑" pitchFamily="34" charset="-120"/>
              </a:rPr>
              <a:t>错误；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天敌较少不是主要原因</a:t>
            </a:r>
            <a:r>
              <a:rPr lang="en-US" altLang="zh-CN" sz="2000" b="0" i="0" dirty="0">
                <a:solidFill>
                  <a:srgbClr val="000000"/>
                </a:solidFill>
                <a:latin typeface="微软雅黑" pitchFamily="34" charset="0"/>
                <a:ea typeface="微软雅黑" pitchFamily="34" charset="-122"/>
                <a:cs typeface="微软雅黑" pitchFamily="34" charset="-120"/>
              </a:rPr>
              <a:t>，C错误；土壤肥沃主要与人类的农业生产活动有关</a:t>
            </a:r>
            <a:r>
              <a:rPr lang="en-US" altLang="zh-CN" sz="2000" b="0" i="0">
                <a:solidFill>
                  <a:srgbClr val="000000"/>
                </a:solidFill>
                <a:latin typeface="微软雅黑" pitchFamily="34" charset="0"/>
                <a:ea typeface="微软雅黑" pitchFamily="34" charset="-122"/>
                <a:cs typeface="微软雅黑" pitchFamily="34" charset="-120"/>
              </a:rPr>
              <a:t>，与鸟类迁徙中转地</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的选择关系较小</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M_5_BD.8_1#35783188a?pid=78280b9bf&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[安徽多校2025高二联考]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安吉曾是浙江著名的贫困县</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面对贫困</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安吉立足本地生态资源优势</a:t>
            </a:r>
            <a:r>
              <a:rPr lang="en-US" altLang="zh-CN" sz="2000" b="0" i="0">
                <a:solidFill>
                  <a:srgbClr val="000000"/>
                </a:solidFill>
                <a:latin typeface="Times New Roman" pitchFamily="34" charset="0"/>
                <a:ea typeface="KaiTi" pitchFamily="34" charset="-122"/>
                <a:cs typeface="Times New Roman"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逐渐探索出一条</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生态美</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产业兴</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百姓富</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的竹产业发展之路</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实现了从</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绿水青山</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向</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金山银山</a:t>
            </a:r>
            <a:r>
              <a:rPr lang="en-US" altLang="zh-CN" sz="2000" b="0" i="0">
                <a:solidFill>
                  <a:srgbClr val="000000"/>
                </a:solidFill>
                <a:latin typeface="Times New Roman" pitchFamily="34" charset="0"/>
                <a:ea typeface="KaiTi" pitchFamily="34" charset="-122"/>
                <a:cs typeface="Times New Roman" pitchFamily="34" charset="-120"/>
              </a:rPr>
              <a:t>”</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的转变</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下图为安吉特色竹产业链示意图</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pic>
        <p:nvPicPr>
          <p:cNvPr id="3" name="QM_5_BD.8_2#35783188a?pid=78280b9bf&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050792" y="2406846"/>
            <a:ext cx="4096512" cy="171907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6_BD.9_1#0aa9da46f?pid=35783188a&amp;color=0,0,0&amp;vtp=1&amp;bt=1&amp;bbb=1">
            <a:extLst>
              <a:ext uri="{FF2B5EF4-FFF2-40B4-BE49-F238E27FC236}">
                <a16:creationId xmlns:a16="http://schemas.microsoft.com/office/drawing/2014/main" id="{183A0C1F-3AB5-2968-B5D2-71ACEEE975AB}"/>
              </a:ext>
            </a:extLst>
          </p:cNvPr>
          <p:cNvSpPr/>
          <p:nvPr/>
        </p:nvSpPr>
        <p:spPr>
          <a:xfrm>
            <a:off x="722376" y="4261046"/>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3.安吉立足竹资源促进竹产业发展，</a:t>
            </a:r>
            <a:r>
              <a:rPr lang="en-US" altLang="zh-CN" sz="2000" b="0" i="0">
                <a:solidFill>
                  <a:srgbClr val="000000"/>
                </a:solidFill>
                <a:latin typeface="微软雅黑" pitchFamily="34" charset="0"/>
                <a:ea typeface="微软雅黑" pitchFamily="34" charset="-122"/>
                <a:cs typeface="微软雅黑" pitchFamily="34" charset="-120"/>
              </a:rPr>
              <a:t>体现了自然环境具有(</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6_AN.10_1#0aa9da46f.bracket?pid=35783188a&amp;color=0,0,0&amp;vpa=3&amp;vtp=1">
            <a:extLst>
              <a:ext uri="{FF2B5EF4-FFF2-40B4-BE49-F238E27FC236}">
                <a16:creationId xmlns:a16="http://schemas.microsoft.com/office/drawing/2014/main" id="{36AC942E-8483-0F66-58BD-3281249A7DA8}"/>
              </a:ext>
            </a:extLst>
          </p:cNvPr>
          <p:cNvSpPr/>
          <p:nvPr/>
        </p:nvSpPr>
        <p:spPr>
          <a:xfrm>
            <a:off x="7229539" y="4261046"/>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6" name="QC_6_BD.9_2#0aa9da46f.choices?pid=35783188a&amp;color=0,0,0&amp;vtp=1&amp;bbb=1">
            <a:extLst>
              <a:ext uri="{FF2B5EF4-FFF2-40B4-BE49-F238E27FC236}">
                <a16:creationId xmlns:a16="http://schemas.microsoft.com/office/drawing/2014/main" id="{EFEED67E-8E5B-DD3E-0656-8CE67023BE94}"/>
              </a:ext>
            </a:extLst>
          </p:cNvPr>
          <p:cNvSpPr/>
          <p:nvPr/>
        </p:nvSpPr>
        <p:spPr>
          <a:xfrm>
            <a:off x="722376" y="4722183"/>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.文化服务功能</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B.调节服务功能</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C.供给服务功能</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.支撑服务功能</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C_6_AS.11_1#0aa9da46f?vop=1&amp;pid=35783188a&amp;color=0,0,0&amp;vtp=1&amp;bt=1&amp;bbb=1&amp;hb=1"/>
          <p:cNvSpPr/>
          <p:nvPr/>
        </p:nvSpPr>
        <p:spPr>
          <a:xfrm>
            <a:off x="722376" y="972000"/>
            <a:ext cx="10753344" cy="31549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本题考查自然环境的服务功能。文化服务功能是指人类从自然环境中获得的精神享受</a:t>
            </a:r>
            <a:r>
              <a:rPr lang="en-US" altLang="zh-CN" sz="2000" b="0" i="0">
                <a:solidFill>
                  <a:srgbClr val="000000"/>
                </a:solidFill>
                <a:latin typeface="微软雅黑" pitchFamily="34" charset="0"/>
                <a:ea typeface="微软雅黑" pitchFamily="34" charset="-122"/>
                <a:cs typeface="微软雅黑" pitchFamily="34" charset="-120"/>
              </a:rPr>
              <a:t>、审</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美体验等非物质收益</a:t>
            </a:r>
            <a:r>
              <a:rPr lang="en-US" altLang="zh-CN" sz="2000" b="0" i="0" dirty="0">
                <a:solidFill>
                  <a:srgbClr val="000000"/>
                </a:solidFill>
                <a:latin typeface="微软雅黑" pitchFamily="34" charset="0"/>
                <a:ea typeface="微软雅黑" pitchFamily="34" charset="-122"/>
                <a:cs typeface="微软雅黑" pitchFamily="34" charset="-120"/>
              </a:rPr>
              <a:t>，安吉的竹产业发展主要涉及经济层面，与文化服务功能关系不大，A</a:t>
            </a:r>
            <a:r>
              <a:rPr lang="en-US" altLang="zh-CN" sz="2000" b="0" i="0">
                <a:solidFill>
                  <a:srgbClr val="000000"/>
                </a:solidFill>
                <a:latin typeface="微软雅黑" pitchFamily="34" charset="0"/>
                <a:ea typeface="微软雅黑" pitchFamily="34" charset="-122"/>
                <a:cs typeface="微软雅黑" pitchFamily="34" charset="-120"/>
              </a:rPr>
              <a:t>错误；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调节服务功能指自然环境对气候</a:t>
            </a:r>
            <a:r>
              <a:rPr lang="en-US" altLang="zh-CN" sz="2000" b="0" i="0" dirty="0">
                <a:solidFill>
                  <a:srgbClr val="000000"/>
                </a:solidFill>
                <a:latin typeface="微软雅黑" pitchFamily="34" charset="0"/>
                <a:ea typeface="微软雅黑" pitchFamily="34" charset="-122"/>
                <a:cs typeface="微软雅黑" pitchFamily="34" charset="-120"/>
              </a:rPr>
              <a:t>、水源、土壤等生态系统的调节作用</a:t>
            </a:r>
            <a:r>
              <a:rPr lang="en-US" altLang="zh-CN" sz="2000" b="0" i="0">
                <a:solidFill>
                  <a:srgbClr val="000000"/>
                </a:solidFill>
                <a:latin typeface="微软雅黑" pitchFamily="34" charset="0"/>
                <a:ea typeface="微软雅黑" pitchFamily="34" charset="-122"/>
                <a:cs typeface="微软雅黑" pitchFamily="34" charset="-120"/>
              </a:rPr>
              <a:t>，竹产业的发展并未直接体</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现自然环境的调节服务功能</a:t>
            </a:r>
            <a:r>
              <a:rPr lang="en-US" altLang="zh-CN" sz="2000" b="0" i="0" dirty="0">
                <a:solidFill>
                  <a:srgbClr val="000000"/>
                </a:solidFill>
                <a:latin typeface="微软雅黑" pitchFamily="34" charset="0"/>
                <a:ea typeface="微软雅黑" pitchFamily="34" charset="-122"/>
                <a:cs typeface="微软雅黑" pitchFamily="34" charset="-120"/>
              </a:rPr>
              <a:t>，B错误；供给服务功能主要是指自然环境为人类提供自然资源</a:t>
            </a:r>
            <a:r>
              <a:rPr lang="en-US" altLang="zh-CN" sz="2000" b="0" i="0">
                <a:solidFill>
                  <a:srgbClr val="000000"/>
                </a:solidFill>
                <a:latin typeface="微软雅黑" pitchFamily="34" charset="0"/>
                <a:ea typeface="微软雅黑" pitchFamily="34" charset="-122"/>
                <a:cs typeface="微软雅黑" pitchFamily="34" charset="-120"/>
              </a:rPr>
              <a:t>，如</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食物</a:t>
            </a:r>
            <a:r>
              <a:rPr lang="en-US" altLang="zh-CN" sz="2000" b="0" i="0" dirty="0">
                <a:solidFill>
                  <a:srgbClr val="000000"/>
                </a:solidFill>
                <a:latin typeface="微软雅黑" pitchFamily="34" charset="0"/>
                <a:ea typeface="微软雅黑" pitchFamily="34" charset="-122"/>
                <a:cs typeface="微软雅黑" pitchFamily="34" charset="-120"/>
              </a:rPr>
              <a:t>、原材料等，安吉利用竹资源发展竹产业体现了自然环境的供给服务功能，C正确</a:t>
            </a:r>
            <a:r>
              <a:rPr lang="en-US" altLang="zh-CN" sz="2000" b="0" i="0">
                <a:solidFill>
                  <a:srgbClr val="000000"/>
                </a:solidFill>
                <a:latin typeface="微软雅黑" pitchFamily="34" charset="0"/>
                <a:ea typeface="微软雅黑" pitchFamily="34" charset="-122"/>
                <a:cs typeface="微软雅黑" pitchFamily="34" charset="-120"/>
              </a:rPr>
              <a:t>；支撑服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务的作用是维持自然环境自身的相对稳定状态</a:t>
            </a:r>
            <a:r>
              <a:rPr lang="en-US" altLang="zh-CN" sz="2000" b="0" i="0" dirty="0">
                <a:solidFill>
                  <a:srgbClr val="000000"/>
                </a:solidFill>
                <a:latin typeface="微软雅黑" pitchFamily="34" charset="0"/>
                <a:ea typeface="微软雅黑" pitchFamily="34" charset="-122"/>
                <a:cs typeface="微软雅黑" pitchFamily="34" charset="-120"/>
              </a:rPr>
              <a:t>，虽然竹产业的发展依赖于自然环境</a:t>
            </a:r>
            <a:r>
              <a:rPr lang="en-US" altLang="zh-CN" sz="2000" b="0" i="0">
                <a:solidFill>
                  <a:srgbClr val="000000"/>
                </a:solidFill>
                <a:latin typeface="微软雅黑" pitchFamily="34" charset="0"/>
                <a:ea typeface="微软雅黑" pitchFamily="34" charset="-122"/>
                <a:cs typeface="微软雅黑" pitchFamily="34" charset="-120"/>
              </a:rPr>
              <a:t>，但题目更强</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调资源的供给</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C_6_BD.12_1#c931a40b3?pid=35783188a&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4.依托竹产业实现从“绿水青山”向“金山银山”</a:t>
            </a:r>
            <a:r>
              <a:rPr lang="en-US" altLang="zh-CN" sz="2000" b="0" i="0">
                <a:solidFill>
                  <a:srgbClr val="000000"/>
                </a:solidFill>
                <a:latin typeface="微软雅黑" pitchFamily="34" charset="0"/>
                <a:ea typeface="微软雅黑" pitchFamily="34" charset="-122"/>
                <a:cs typeface="微软雅黑" pitchFamily="34" charset="-120"/>
              </a:rPr>
              <a:t>的转变是协调了自然环境的(</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13_1#c931a40b3.bracket?pid=35783188a&amp;color=0,0,0&amp;vpa=4&amp;vtp=1"/>
          <p:cNvSpPr/>
          <p:nvPr/>
        </p:nvSpPr>
        <p:spPr>
          <a:xfrm>
            <a:off x="9515539" y="969265"/>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6_BD.12_2#c931a40b3.choices?pid=35783188a&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.供给与调节服务功能</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.所有服务功能</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C.供给与文化服务功能</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.文化与支撑服务功能</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18</TotalTime>
  <Words>1565</Words>
  <Application>Microsoft Office PowerPoint</Application>
  <PresentationFormat>宽屏</PresentationFormat>
  <Paragraphs>275</Paragraphs>
  <Slides>52</Slides>
  <Notes>50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52</vt:i4>
      </vt:variant>
    </vt:vector>
  </HeadingPairs>
  <TitlesOfParts>
    <vt:vector size="60" baseType="lpstr">
      <vt:lpstr>仿宋</vt:lpstr>
      <vt:lpstr>汉仪舒圆黑简体</vt:lpstr>
      <vt:lpstr>SimHei</vt:lpstr>
      <vt:lpstr>SimSun</vt:lpstr>
      <vt:lpstr>微软雅黑</vt:lpstr>
      <vt:lpstr>Arial</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和标 邓</cp:lastModifiedBy>
  <cp:revision>5</cp:revision>
  <dcterms:created xsi:type="dcterms:W3CDTF">2025-10-22T05:07:33Z</dcterms:created>
  <dcterms:modified xsi:type="dcterms:W3CDTF">2025-10-22T06:20:44Z</dcterms:modified>
  <cp:category/>
  <cp:contentStatus/>
</cp:coreProperties>
</file>